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302" r:id="rId3"/>
    <p:sldId id="264" r:id="rId4"/>
    <p:sldId id="257" r:id="rId5"/>
    <p:sldId id="262" r:id="rId6"/>
    <p:sldId id="263" r:id="rId7"/>
    <p:sldId id="258" r:id="rId8"/>
    <p:sldId id="265" r:id="rId9"/>
    <p:sldId id="266" r:id="rId10"/>
    <p:sldId id="267" r:id="rId11"/>
    <p:sldId id="268" r:id="rId12"/>
    <p:sldId id="259"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60" r:id="rId31"/>
    <p:sldId id="286" r:id="rId32"/>
    <p:sldId id="287" r:id="rId33"/>
    <p:sldId id="288" r:id="rId34"/>
    <p:sldId id="289" r:id="rId35"/>
    <p:sldId id="291" r:id="rId36"/>
    <p:sldId id="290" r:id="rId37"/>
    <p:sldId id="292" r:id="rId38"/>
    <p:sldId id="293" r:id="rId39"/>
    <p:sldId id="303" r:id="rId40"/>
    <p:sldId id="261" r:id="rId41"/>
    <p:sldId id="294" r:id="rId42"/>
    <p:sldId id="295" r:id="rId43"/>
    <p:sldId id="296" r:id="rId44"/>
    <p:sldId id="297" r:id="rId45"/>
    <p:sldId id="298" r:id="rId46"/>
    <p:sldId id="299" r:id="rId47"/>
    <p:sldId id="300" r:id="rId48"/>
    <p:sldId id="301"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0"/>
    <p:restoredTop sz="73153"/>
  </p:normalViewPr>
  <p:slideViewPr>
    <p:cSldViewPr snapToGrid="0">
      <p:cViewPr>
        <p:scale>
          <a:sx n="141" d="100"/>
          <a:sy n="141" d="100"/>
        </p:scale>
        <p:origin x="560" y="368"/>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15D76-810A-8D41-9B33-197048F59A5A}" type="datetimeFigureOut">
              <a:rPr lang="en-US" smtClean="0"/>
              <a:t>11/24/24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0136B-6324-2148-B719-6508D4020742}" type="slidenum">
              <a:rPr lang="en-US" smtClean="0"/>
              <a:t>‹#›</a:t>
            </a:fld>
            <a:endParaRPr lang="en-US"/>
          </a:p>
        </p:txBody>
      </p:sp>
    </p:spTree>
    <p:extLst>
      <p:ext uri="{BB962C8B-B14F-4D97-AF65-F5344CB8AC3E}">
        <p14:creationId xmlns:p14="http://schemas.microsoft.com/office/powerpoint/2010/main" val="2852119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astline_paradox"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localhost:3271/wet_earth.html#fig-glob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Figure_of_the_Eart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localhost:3271/dodecahedron.html#fn2"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nc3rs.org.uk/"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localhost:3271/dags.qmd" TargetMode="External"/><Relationship Id="rId4" Type="http://schemas.openxmlformats.org/officeDocument/2006/relationships/hyperlink" Target="https://www.gov.uk/government/collections/animals-in-science-regulation-unit"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localhost:3271/further_reading.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workshop is an introduction to…</a:t>
            </a:r>
          </a:p>
          <a:p>
            <a:pPr>
              <a:buFont typeface="+mj-lt"/>
              <a:buAutoNum type="arabicPeriod"/>
            </a:pPr>
            <a:r>
              <a:rPr lang="en-GB" dirty="0"/>
              <a:t>the way your data collection is subject to factors that affect all measurements</a:t>
            </a:r>
          </a:p>
          <a:p>
            <a:pPr>
              <a:buFont typeface="+mj-lt"/>
              <a:buAutoNum type="arabicPeriod"/>
            </a:pPr>
            <a:r>
              <a:rPr lang="en-GB" dirty="0"/>
              <a:t>how the biological or physical process you are studying affects the data you collect</a:t>
            </a:r>
          </a:p>
          <a:p>
            <a:pPr>
              <a:buFont typeface="+mj-lt"/>
              <a:buAutoNum type="arabicPeriod"/>
            </a:pPr>
            <a:r>
              <a:rPr lang="en-GB" dirty="0"/>
              <a:t>making assumptions about causal factors in your data explicit</a:t>
            </a:r>
          </a:p>
          <a:p>
            <a:pPr>
              <a:buFont typeface="+mj-lt"/>
              <a:buAutoNum type="arabicPeriod"/>
            </a:pPr>
            <a:r>
              <a:rPr lang="en-GB" dirty="0"/>
              <a:t>using experimental design to improve data collection, exclude influences you are not scientifically interested in, and minimise the number of experimental subjects required to test a model</a:t>
            </a:r>
          </a:p>
          <a:p>
            <a:pPr>
              <a:buFont typeface="+mj-lt"/>
              <a:buAutoNum type="arabicPeriod"/>
            </a:pPr>
            <a:r>
              <a:rPr lang="en-GB" dirty="0"/>
              <a:t>how to use the NC3Rs Experimental Design Assistant (EDA) to lay out and analyse an experimental design</a:t>
            </a:r>
          </a:p>
          <a:p>
            <a:endParaRPr lang="en-US" dirty="0"/>
          </a:p>
          <a:p>
            <a:r>
              <a:rPr lang="en-GB" dirty="0"/>
              <a:t>What this workshop is not </a:t>
            </a:r>
          </a:p>
          <a:p>
            <a:pPr>
              <a:buFont typeface="+mj-lt"/>
              <a:buAutoNum type="arabicPeriod"/>
            </a:pPr>
            <a:r>
              <a:rPr lang="en-GB" dirty="0"/>
              <a:t>Yet another introduction to </a:t>
            </a:r>
            <a:r>
              <a:rPr lang="en-GB" i="1" dirty="0"/>
              <a:t>t</a:t>
            </a:r>
            <a:r>
              <a:rPr lang="en-GB" dirty="0"/>
              <a:t>-tests, means, and standard deviations</a:t>
            </a:r>
          </a:p>
          <a:p>
            <a:pPr>
              <a:buFont typeface="+mj-lt"/>
              <a:buAutoNum type="arabicPeriod"/>
            </a:pPr>
            <a:r>
              <a:rPr lang="en-GB" dirty="0"/>
              <a:t>A guide to how you should design or analyse any specific experiment</a:t>
            </a:r>
          </a:p>
          <a:p>
            <a:pPr>
              <a:buFont typeface="+mj-lt"/>
              <a:buAutoNum type="arabicPeriod"/>
            </a:pPr>
            <a:r>
              <a:rPr lang="en-GB" dirty="0"/>
              <a:t>Advocacy for any particular statistical method, software, or tool</a:t>
            </a:r>
          </a:p>
          <a:p>
            <a:pPr>
              <a:buFont typeface="+mj-lt"/>
              <a:buAutoNum type="arabicPeriod"/>
            </a:pPr>
            <a:r>
              <a:rPr lang="en-GB" dirty="0"/>
              <a:t>An exhaustive presentation of statistics or training in statistical methodology</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a:t>
            </a:fld>
            <a:endParaRPr lang="en-US"/>
          </a:p>
        </p:txBody>
      </p:sp>
    </p:spTree>
    <p:extLst>
      <p:ext uri="{BB962C8B-B14F-4D97-AF65-F5344CB8AC3E}">
        <p14:creationId xmlns:p14="http://schemas.microsoft.com/office/powerpoint/2010/main" val="75548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think about what it means to measure some kind of value. You’re all scientists and you will have measured things before, so you might think that you should be working with more advanced material - I can sympathise with that.</a:t>
            </a:r>
          </a:p>
          <a:p>
            <a:endParaRPr lang="en-GB" dirty="0"/>
          </a:p>
          <a:p>
            <a:r>
              <a:rPr lang="en-GB" dirty="0"/>
              <a:t>We’re going to look at measurement in a way that emphasises the role of </a:t>
            </a:r>
            <a:r>
              <a:rPr lang="en-GB" b="1" dirty="0"/>
              <a:t>scientific modelling</a:t>
            </a:r>
            <a:r>
              <a:rPr lang="en-GB" dirty="0"/>
              <a:t> and explores the idea of an estimate as a </a:t>
            </a:r>
            <a:r>
              <a:rPr lang="en-GB" i="1" dirty="0"/>
              <a:t>distribution of more- or less-likely possibilities</a:t>
            </a:r>
            <a:r>
              <a:rPr lang="en-GB" dirty="0"/>
              <a:t> rather than a single point value, and how sample size influences the shape and interpretation of that distribution.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12</a:t>
            </a:fld>
            <a:endParaRPr lang="en-US"/>
          </a:p>
        </p:txBody>
      </p:sp>
    </p:spTree>
    <p:extLst>
      <p:ext uri="{BB962C8B-B14F-4D97-AF65-F5344CB8AC3E}">
        <p14:creationId xmlns:p14="http://schemas.microsoft.com/office/powerpoint/2010/main" val="397530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 we are using is attempting to answer the question What proportion of the Earth’s surface is covered by water?”</a:t>
            </a:r>
          </a:p>
          <a:p>
            <a:r>
              <a:rPr lang="en-GB" dirty="0"/>
              <a:t>You probably already have an idea of what proportion that is - about 70%. But pretend that you don’t already know.</a:t>
            </a:r>
          </a:p>
          <a:p>
            <a:r>
              <a:rPr lang="en-GB" dirty="0"/>
              <a:t>Even if you </a:t>
            </a:r>
            <a:r>
              <a:rPr lang="en-GB" i="1" dirty="0"/>
              <a:t>did</a:t>
            </a:r>
            <a:r>
              <a:rPr lang="en-GB" dirty="0"/>
              <a:t> already know, have you thought about…</a:t>
            </a:r>
          </a:p>
          <a:p>
            <a:pPr>
              <a:buFont typeface="Arial" panose="020B0604020202020204" pitchFamily="34" charset="0"/>
              <a:buChar char="•"/>
            </a:pPr>
            <a:r>
              <a:rPr lang="en-GB" dirty="0"/>
              <a:t>How accurate is that value of 70%?</a:t>
            </a:r>
          </a:p>
          <a:p>
            <a:pPr>
              <a:buFont typeface="Arial" panose="020B0604020202020204" pitchFamily="34" charset="0"/>
              <a:buChar char="•"/>
            </a:pPr>
            <a:r>
              <a:rPr lang="en-GB" dirty="0"/>
              <a:t>How would you go about measuring the exact surface area? </a:t>
            </a:r>
          </a:p>
          <a:p>
            <a:pPr marL="742950" lvl="1" indent="-285750">
              <a:buFont typeface="Arial" panose="020B0604020202020204" pitchFamily="34" charset="0"/>
              <a:buChar char="•"/>
            </a:pPr>
            <a:r>
              <a:rPr lang="en-GB" dirty="0"/>
              <a:t>Aren’t there tides? And coastal erosion? And other things that might affect this?</a:t>
            </a:r>
          </a:p>
          <a:p>
            <a:r>
              <a:rPr lang="en-GB" dirty="0"/>
              <a:t>Aren’t we really </a:t>
            </a:r>
            <a:r>
              <a:rPr lang="en-GB" i="1" dirty="0"/>
              <a:t>estimating</a:t>
            </a:r>
            <a:r>
              <a:rPr lang="en-GB" dirty="0"/>
              <a:t> the measurement?</a:t>
            </a:r>
          </a:p>
          <a:p>
            <a:endParaRPr lang="en-US" dirty="0"/>
          </a:p>
          <a:p>
            <a:r>
              <a:rPr lang="en-US" dirty="0"/>
              <a:t>The point of this section is to think about the implications of knowing that – although we do measure point values - we are only _estimating_ the underlying real quantities in our experiments.</a:t>
            </a:r>
          </a:p>
          <a:p>
            <a:r>
              <a:rPr lang="en-US" dirty="0"/>
              <a:t>For the purpose of experimental design, we need to understand what influences the accuracy of those experiments, so that we can take them into account in our analyses</a:t>
            </a:r>
          </a:p>
        </p:txBody>
      </p:sp>
      <p:sp>
        <p:nvSpPr>
          <p:cNvPr id="4" name="Slide Number Placeholder 3"/>
          <p:cNvSpPr>
            <a:spLocks noGrp="1"/>
          </p:cNvSpPr>
          <p:nvPr>
            <p:ph type="sldNum" sz="quarter" idx="5"/>
          </p:nvPr>
        </p:nvSpPr>
        <p:spPr/>
        <p:txBody>
          <a:bodyPr/>
          <a:lstStyle/>
          <a:p>
            <a:fld id="{9590136B-6324-2148-B719-6508D4020742}" type="slidenum">
              <a:rPr lang="en-US" smtClean="0"/>
              <a:t>13</a:t>
            </a:fld>
            <a:endParaRPr lang="en-US"/>
          </a:p>
        </p:txBody>
      </p:sp>
    </p:spTree>
    <p:extLst>
      <p:ext uri="{BB962C8B-B14F-4D97-AF65-F5344CB8AC3E}">
        <p14:creationId xmlns:p14="http://schemas.microsoft.com/office/powerpoint/2010/main" val="307724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Suppose you want to measure the proportion of the Earth’s surface that is water. How would you go about it, practically? Maybe you could…</a:t>
            </a:r>
          </a:p>
          <a:p>
            <a:pPr>
              <a:buFont typeface="Arial" panose="020B0604020202020204" pitchFamily="34" charset="0"/>
              <a:buChar char="•"/>
            </a:pPr>
            <a:r>
              <a:rPr lang="en-GB" dirty="0"/>
              <a:t>pour the water off into a large measuring cylinder. </a:t>
            </a:r>
          </a:p>
          <a:p>
            <a:pPr marL="742950" lvl="1" indent="-285750">
              <a:buFont typeface="Arial" panose="020B0604020202020204" pitchFamily="34" charset="0"/>
              <a:buChar char="•"/>
            </a:pPr>
            <a:r>
              <a:rPr lang="en-GB" dirty="0"/>
              <a:t>(But there isn’t a container big enough)</a:t>
            </a:r>
          </a:p>
          <a:p>
            <a:pPr>
              <a:buFont typeface="Arial" panose="020B0604020202020204" pitchFamily="34" charset="0"/>
              <a:buChar char="•"/>
            </a:pPr>
            <a:r>
              <a:rPr lang="en-GB" dirty="0"/>
              <a:t>take some time out of your studies and walk around the globe with a tape measure to find the cumulative distance around the edge of all the oceans, then calculate the area. </a:t>
            </a:r>
          </a:p>
          <a:p>
            <a:pPr marL="742950" lvl="1" indent="-285750">
              <a:buFont typeface="Arial" panose="020B0604020202020204" pitchFamily="34" charset="0"/>
              <a:buChar char="•"/>
            </a:pPr>
            <a:r>
              <a:rPr lang="en-GB" dirty="0"/>
              <a:t>(</a:t>
            </a:r>
            <a:r>
              <a:rPr lang="en-GB" b="1" dirty="0"/>
              <a:t>But you can’t measure the length of a coastline</a:t>
            </a:r>
            <a:r>
              <a:rPr lang="en-GB" dirty="0"/>
              <a:t>. Due to the </a:t>
            </a:r>
            <a:r>
              <a:rPr lang="en-GB" dirty="0">
                <a:hlinkClick r:id="rId3"/>
              </a:rPr>
              <a:t>Coastline Paradox</a:t>
            </a:r>
            <a:r>
              <a:rPr lang="en-GB" dirty="0"/>
              <a:t>, coastlines have no well-defined length)</a:t>
            </a:r>
          </a:p>
          <a:p>
            <a:endParaRPr lang="en-US" dirty="0"/>
          </a:p>
          <a:p>
            <a:endParaRPr lang="en-US" dirty="0"/>
          </a:p>
          <a:p>
            <a:r>
              <a:rPr lang="en-GB" dirty="0"/>
              <a:t>So, if we can’t find a way to absolutely, precisely measure the proportion of the Earth’s surface that is water, we must instead </a:t>
            </a:r>
            <a:r>
              <a:rPr lang="en-GB" i="1" dirty="0"/>
              <a:t>estimate</a:t>
            </a:r>
            <a:r>
              <a:rPr lang="en-GB" dirty="0"/>
              <a:t> it.</a:t>
            </a:r>
            <a:endParaRPr lang="en-US" dirty="0"/>
          </a:p>
          <a:p>
            <a:endParaRPr lang="en-US" dirty="0"/>
          </a:p>
          <a:p>
            <a:r>
              <a:rPr lang="en-GB" dirty="0"/>
              <a:t>Suppose we have a globe that represents the Earth (</a:t>
            </a:r>
            <a:r>
              <a:rPr lang="en-GB" dirty="0">
                <a:hlinkClick r:id="rId4"/>
              </a:rPr>
              <a:t>Figure 5.2</a:t>
            </a:r>
            <a:r>
              <a:rPr lang="en-GB" dirty="0"/>
              <a:t>). Now if we spin it up in the air and catch it, then look at the spot where our right index finger lands, that finger will either be on land (L) or on water (W).</a:t>
            </a:r>
          </a:p>
          <a:p>
            <a:endParaRPr lang="en-GB" dirty="0"/>
          </a:p>
          <a:p>
            <a:r>
              <a:rPr lang="en-GB" dirty="0"/>
              <a:t>If we do this many times, we will gradually build up a set of data points that are water (W) or land (L). We can use this dataset to estimate the proportion of the globe that is covered in water.</a:t>
            </a:r>
          </a:p>
          <a:p>
            <a:endParaRPr lang="en-GB" dirty="0"/>
          </a:p>
          <a:p>
            <a:r>
              <a:rPr lang="en-GB" dirty="0"/>
              <a:t>PRACTICAL EXAMPLE – THROW THE GLOBE OUT INTO THE ROOM</a:t>
            </a:r>
          </a:p>
          <a:p>
            <a:r>
              <a:rPr lang="en-GB" dirty="0"/>
              <a:t>RECORD THE W/L VALUES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14</a:t>
            </a:fld>
            <a:endParaRPr lang="en-US"/>
          </a:p>
        </p:txBody>
      </p:sp>
    </p:spTree>
    <p:extLst>
      <p:ext uri="{BB962C8B-B14F-4D97-AF65-F5344CB8AC3E}">
        <p14:creationId xmlns:p14="http://schemas.microsoft.com/office/powerpoint/2010/main" val="1105952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a:t>
            </a:r>
            <a:r>
              <a:rPr lang="en-GB" dirty="0"/>
              <a:t>is the count of the number of times our index finger lands on water. We are observing this directly and assign it the letter W (for </a:t>
            </a:r>
            <a:r>
              <a:rPr lang="en-GB" i="1" dirty="0"/>
              <a:t>water</a:t>
            </a:r>
            <a:r>
              <a:rPr lang="en-GB" dirty="0"/>
              <a:t>).</a:t>
            </a:r>
          </a:p>
          <a:p>
            <a:endParaRPr lang="en-GB" dirty="0"/>
          </a:p>
          <a:p>
            <a:r>
              <a:rPr lang="en-GB" dirty="0"/>
              <a:t>L is the count of the number of times our index finger lands on land. We are observing this directly and assign it the letter L (for </a:t>
            </a:r>
            <a:r>
              <a:rPr lang="en-GB" i="1" dirty="0"/>
              <a:t>land</a:t>
            </a:r>
            <a:r>
              <a:rPr lang="en-GB" dirty="0"/>
              <a:t>).</a:t>
            </a:r>
          </a:p>
          <a:p>
            <a:endParaRPr lang="en-GB" dirty="0"/>
          </a:p>
          <a:p>
            <a:r>
              <a:rPr lang="en-GB" dirty="0"/>
              <a:t>The number of times we throw the globe and make a measurement is entirely under our control, and influences the measured outcomes of the experiment. The more times we toss the globe, the larger we expect W and L to get. We assign this variable the letter N (for </a:t>
            </a:r>
            <a:r>
              <a:rPr lang="en-GB" i="1" dirty="0"/>
              <a:t>number</a:t>
            </a:r>
            <a:r>
              <a:rPr lang="en-GB" dirty="0"/>
              <a:t>), and it is the </a:t>
            </a:r>
            <a:r>
              <a:rPr lang="en-GB" i="1" dirty="0"/>
              <a:t>independent variable</a:t>
            </a:r>
            <a:r>
              <a:rPr lang="en-GB" dirty="0"/>
              <a:t> in our experiment.</a:t>
            </a:r>
          </a:p>
          <a:p>
            <a:endParaRPr lang="en-GB" dirty="0"/>
          </a:p>
          <a:p>
            <a:r>
              <a:rPr lang="en-GB" dirty="0"/>
              <a:t>The values of W and L _depend_ on N, so are _dependent variables_; N is entirely under our control, so is _independent_.</a:t>
            </a:r>
          </a:p>
          <a:p>
            <a:endParaRPr lang="en-GB" dirty="0"/>
          </a:p>
          <a:p>
            <a:r>
              <a:rPr lang="en-GB" dirty="0"/>
              <a:t>The arrows </a:t>
            </a:r>
            <a:r>
              <a:rPr lang="en-GB" dirty="0" err="1"/>
              <a:t>inrepresent</a:t>
            </a:r>
            <a:r>
              <a:rPr lang="en-GB" dirty="0"/>
              <a:t> a </a:t>
            </a:r>
            <a:r>
              <a:rPr lang="en-GB" i="1" dirty="0"/>
              <a:t>causal influence</a:t>
            </a:r>
            <a:r>
              <a:rPr lang="en-GB" dirty="0"/>
              <a:t> of N on W and L because by varying N we can induce changes in W and/or L.</a:t>
            </a:r>
          </a:p>
          <a:p>
            <a:r>
              <a:rPr lang="en-GB" dirty="0"/>
              <a:t>But, no matter what we do to change W or L (such as faking our data, or miscounting) this does not change N.</a:t>
            </a:r>
          </a:p>
          <a:p>
            <a:r>
              <a:rPr lang="en-GB" dirty="0"/>
              <a:t>The arrows represent the expected consequence of </a:t>
            </a:r>
            <a:r>
              <a:rPr lang="en-GB" i="1" dirty="0"/>
              <a:t>intervening</a:t>
            </a:r>
            <a:r>
              <a:rPr lang="en-GB" dirty="0"/>
              <a:t> on the experiment by changing N</a:t>
            </a:r>
          </a:p>
          <a:p>
            <a:endParaRPr lang="en-GB" dirty="0"/>
          </a:p>
          <a:p>
            <a:endParaRPr lang="en-GB" dirty="0"/>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15</a:t>
            </a:fld>
            <a:endParaRPr lang="en-US"/>
          </a:p>
        </p:txBody>
      </p:sp>
    </p:spTree>
    <p:extLst>
      <p:ext uri="{BB962C8B-B14F-4D97-AF65-F5344CB8AC3E}">
        <p14:creationId xmlns:p14="http://schemas.microsoft.com/office/powerpoint/2010/main" val="2636575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arrows in represent a </a:t>
            </a:r>
            <a:r>
              <a:rPr lang="en-GB" i="1" dirty="0"/>
              <a:t>causal influence</a:t>
            </a:r>
            <a:r>
              <a:rPr lang="en-GB" dirty="0"/>
              <a:t> of p on W and L because - in principle - by varying P we can induce changes in W and/or L.</a:t>
            </a:r>
          </a:p>
          <a:p>
            <a:r>
              <a:rPr lang="en-GB" dirty="0"/>
              <a:t>Again, no matter what we do to change W or L (such as faking our data, or miscounting) this does not change p.</a:t>
            </a:r>
          </a:p>
          <a:p>
            <a:r>
              <a:rPr lang="en-GB" dirty="0"/>
              <a:t>The arrows represent the consequence of </a:t>
            </a:r>
            <a:r>
              <a:rPr lang="en-GB" i="1" dirty="0"/>
              <a:t>intervening</a:t>
            </a:r>
            <a:r>
              <a:rPr lang="en-GB" dirty="0"/>
              <a:t> on the experiment by changing p (not that we can actually do this, in practice – the Earth has as much water as it has).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16</a:t>
            </a:fld>
            <a:endParaRPr lang="en-US"/>
          </a:p>
        </p:txBody>
      </p:sp>
    </p:spTree>
    <p:extLst>
      <p:ext uri="{BB962C8B-B14F-4D97-AF65-F5344CB8AC3E}">
        <p14:creationId xmlns:p14="http://schemas.microsoft.com/office/powerpoint/2010/main" val="3264638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1B60-327B-DB63-4AB7-F6E3F73DF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097C4-FD76-75F4-151A-D982916B1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54A2C-6A5A-4BC0-3654-136CCCB834A1}"/>
              </a:ext>
            </a:extLst>
          </p:cNvPr>
          <p:cNvSpPr>
            <a:spLocks noGrp="1"/>
          </p:cNvSpPr>
          <p:nvPr>
            <p:ph type="body" idx="1"/>
          </p:nvPr>
        </p:nvSpPr>
        <p:spPr/>
        <p:txBody>
          <a:bodyPr/>
          <a:lstStyle/>
          <a:p>
            <a:r>
              <a:rPr lang="en-GB" dirty="0"/>
              <a:t>The graph in represents our scientific knowledge about the system. It shows that we understand:</a:t>
            </a:r>
          </a:p>
          <a:p>
            <a:pPr>
              <a:buFont typeface="Arial" panose="020B0604020202020204" pitchFamily="34" charset="0"/>
              <a:buChar char="•"/>
            </a:pPr>
            <a:r>
              <a:rPr lang="en-GB" dirty="0"/>
              <a:t>The actual proportion of water  p on the surface of the Earth affects our measured values W and L.</a:t>
            </a:r>
          </a:p>
          <a:p>
            <a:pPr>
              <a:buFont typeface="Arial" panose="020B0604020202020204" pitchFamily="34" charset="0"/>
              <a:buChar char="•"/>
            </a:pPr>
            <a:r>
              <a:rPr lang="en-GB" dirty="0"/>
              <a:t> The number of times N we make a measurement (spin the globe) affects our measured values W and L</a:t>
            </a:r>
          </a:p>
          <a:p>
            <a:pPr>
              <a:buFont typeface="Arial" panose="020B0604020202020204" pitchFamily="34" charset="0"/>
              <a:buChar char="•"/>
            </a:pPr>
            <a:endParaRPr lang="en-GB" dirty="0"/>
          </a:p>
          <a:p>
            <a:r>
              <a:rPr lang="en-GB" dirty="0"/>
              <a:t>The graph does not tell us exactly </a:t>
            </a:r>
            <a:r>
              <a:rPr lang="en-GB" i="1" dirty="0"/>
              <a:t>how</a:t>
            </a:r>
            <a:r>
              <a:rPr lang="en-GB" dirty="0"/>
              <a:t> either p or N affect the values of W and L.</a:t>
            </a:r>
          </a:p>
          <a:p>
            <a:r>
              <a:rPr lang="en-GB" dirty="0"/>
              <a:t>However, in this simple system, the nature of the relationships is intuitive:</a:t>
            </a:r>
          </a:p>
          <a:p>
            <a:pPr>
              <a:buFont typeface="Arial" panose="020B0604020202020204" pitchFamily="34" charset="0"/>
              <a:buChar char="•"/>
            </a:pPr>
            <a:r>
              <a:rPr lang="en-GB" dirty="0"/>
              <a:t>every time we toss the globe we take a new measurement and increase either W or  L by one </a:t>
            </a:r>
          </a:p>
          <a:p>
            <a:pPr>
              <a:buFont typeface="Arial" panose="020B0604020202020204" pitchFamily="34" charset="0"/>
              <a:buChar char="•"/>
            </a:pPr>
            <a:r>
              <a:rPr lang="en-GB" dirty="0"/>
              <a:t>the actual proportion of water on the globe’s surface p should be reflected in the relative counts of W and  L</a:t>
            </a:r>
          </a:p>
          <a:p>
            <a:pPr>
              <a:buFont typeface="Arial" panose="020B0604020202020204" pitchFamily="34" charset="0"/>
              <a:buChar char="•"/>
            </a:pPr>
            <a:endParaRPr lang="en-GB" dirty="0"/>
          </a:p>
          <a:p>
            <a:r>
              <a:rPr lang="en-GB" dirty="0"/>
              <a:t>It is good practice, for every experiment that you do, to draw out what you understand about the </a:t>
            </a:r>
            <a:r>
              <a:rPr lang="en-GB" i="1" dirty="0"/>
              <a:t>causal relationships</a:t>
            </a:r>
            <a:r>
              <a:rPr lang="en-GB" dirty="0"/>
              <a:t> in the experiment.</a:t>
            </a:r>
          </a:p>
          <a:p>
            <a:r>
              <a:rPr lang="en-GB" dirty="0"/>
              <a:t>Drawing these graphs can help you understand your experiments better, and develop effective experimental designs. Considering these structures can identify good (and bad) controls for your experiments (though this is beyond the scope of the workshop).</a:t>
            </a:r>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9AB90D4-9DE1-2BB5-99B3-B14BB6845D45}"/>
              </a:ext>
            </a:extLst>
          </p:cNvPr>
          <p:cNvSpPr>
            <a:spLocks noGrp="1"/>
          </p:cNvSpPr>
          <p:nvPr>
            <p:ph type="sldNum" sz="quarter" idx="5"/>
          </p:nvPr>
        </p:nvSpPr>
        <p:spPr/>
        <p:txBody>
          <a:bodyPr/>
          <a:lstStyle/>
          <a:p>
            <a:fld id="{9590136B-6324-2148-B719-6508D4020742}" type="slidenum">
              <a:rPr lang="en-US" smtClean="0"/>
              <a:t>17</a:t>
            </a:fld>
            <a:endParaRPr lang="en-US"/>
          </a:p>
        </p:txBody>
      </p:sp>
    </p:spTree>
    <p:extLst>
      <p:ext uri="{BB962C8B-B14F-4D97-AF65-F5344CB8AC3E}">
        <p14:creationId xmlns:p14="http://schemas.microsoft.com/office/powerpoint/2010/main" val="3880065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analyse our data statistically, in a way that I hope will give some intuition about the relationship between the quantity being estimated (for us, p, the proportion </a:t>
            </a:r>
            <a:r>
              <a:rPr lang="en-GB" dirty="0" err="1"/>
              <a:t>ofthe</a:t>
            </a:r>
            <a:r>
              <a:rPr lang="en-GB" dirty="0"/>
              <a:t> Earth’s surface that is water), the observed measurements (W and  L, the counts of “water” and “land”), and the number of measurements N we take.</a:t>
            </a:r>
          </a:p>
          <a:p>
            <a:endParaRPr lang="en-GB" dirty="0"/>
          </a:p>
          <a:p>
            <a:r>
              <a:rPr lang="en-GB" dirty="0"/>
              <a:t>There are a </a:t>
            </a:r>
            <a:r>
              <a:rPr lang="en-GB" i="1" dirty="0"/>
              <a:t>lot</a:t>
            </a:r>
            <a:r>
              <a:rPr lang="en-GB" dirty="0"/>
              <a:t> of possible proportions of water on the actual globe, between 0 (all land) and 1 (all water). In fact </a:t>
            </a:r>
            <a:r>
              <a:rPr lang="en-GB" i="1" dirty="0"/>
              <a:t>there are an infinite number of possible proportions!</a:t>
            </a:r>
            <a:r>
              <a:rPr lang="en-GB" dirty="0"/>
              <a:t> </a:t>
            </a:r>
          </a:p>
          <a:p>
            <a:r>
              <a:rPr lang="en-GB" dirty="0"/>
              <a:t>But that’s a bit much to start with, so let’s build up from a set of smaller possibilities. </a:t>
            </a:r>
          </a:p>
          <a:p>
            <a:r>
              <a:rPr lang="en-GB" dirty="0"/>
              <a:t>We’ll begin by pretending that the Earth is a </a:t>
            </a:r>
            <a:r>
              <a:rPr lang="en-GB" i="1" dirty="0"/>
              <a:t>tetrahedron, to make the calculations simple</a:t>
            </a:r>
          </a:p>
          <a:p>
            <a:endParaRPr lang="en-GB" i="1" dirty="0"/>
          </a:p>
          <a:p>
            <a:r>
              <a:rPr lang="en-GB" dirty="0"/>
              <a:t>Each face of this </a:t>
            </a:r>
            <a:r>
              <a:rPr lang="en-GB" b="1" dirty="0"/>
              <a:t>Tetrahedron Earth</a:t>
            </a:r>
            <a:r>
              <a:rPr lang="en-GB" dirty="0"/>
              <a:t> can </a:t>
            </a:r>
            <a:r>
              <a:rPr lang="en-GB" i="1" dirty="0"/>
              <a:t>either</a:t>
            </a:r>
            <a:r>
              <a:rPr lang="en-GB" dirty="0"/>
              <a:t> be water or land. So there are five possibilities in total:</a:t>
            </a:r>
          </a:p>
          <a:p>
            <a:endParaRPr lang="en-GB" dirty="0"/>
          </a:p>
          <a:p>
            <a:pPr>
              <a:buFont typeface="+mj-lt"/>
              <a:buAutoNum type="arabicPeriod"/>
            </a:pPr>
            <a:r>
              <a:rPr lang="en-GB" dirty="0"/>
              <a:t>All four faces are land (0% water)</a:t>
            </a:r>
          </a:p>
          <a:p>
            <a:pPr>
              <a:buFont typeface="+mj-lt"/>
              <a:buAutoNum type="arabicPeriod"/>
            </a:pPr>
            <a:r>
              <a:rPr lang="en-GB" dirty="0"/>
              <a:t>Three faces are land, one is water (25% water)</a:t>
            </a:r>
          </a:p>
          <a:p>
            <a:pPr>
              <a:buFont typeface="+mj-lt"/>
              <a:buAutoNum type="arabicPeriod"/>
            </a:pPr>
            <a:r>
              <a:rPr lang="en-GB" dirty="0"/>
              <a:t>Two faces are land, two are water (50% water)</a:t>
            </a:r>
          </a:p>
          <a:p>
            <a:pPr>
              <a:buFont typeface="+mj-lt"/>
              <a:buAutoNum type="arabicPeriod"/>
            </a:pPr>
            <a:r>
              <a:rPr lang="en-GB" dirty="0"/>
              <a:t>One face is land, three are water (75% water)</a:t>
            </a:r>
          </a:p>
          <a:p>
            <a:pPr>
              <a:buFont typeface="+mj-lt"/>
              <a:buAutoNum type="arabicPeriod"/>
            </a:pPr>
            <a:r>
              <a:rPr lang="en-GB" dirty="0"/>
              <a:t>All four faces are water (100% water)</a:t>
            </a:r>
          </a:p>
          <a:p>
            <a:endParaRPr lang="en-US" dirty="0"/>
          </a:p>
          <a:p>
            <a:r>
              <a:rPr lang="en-US" dirty="0"/>
              <a:t>These are each different proportions of water, and possible explanations of the W/L observations we made</a:t>
            </a:r>
          </a:p>
        </p:txBody>
      </p:sp>
      <p:sp>
        <p:nvSpPr>
          <p:cNvPr id="4" name="Slide Number Placeholder 3"/>
          <p:cNvSpPr>
            <a:spLocks noGrp="1"/>
          </p:cNvSpPr>
          <p:nvPr>
            <p:ph type="sldNum" sz="quarter" idx="5"/>
          </p:nvPr>
        </p:nvSpPr>
        <p:spPr/>
        <p:txBody>
          <a:bodyPr/>
          <a:lstStyle/>
          <a:p>
            <a:fld id="{9590136B-6324-2148-B719-6508D4020742}" type="slidenum">
              <a:rPr lang="en-US" smtClean="0"/>
              <a:t>18</a:t>
            </a:fld>
            <a:endParaRPr lang="en-US"/>
          </a:p>
        </p:txBody>
      </p:sp>
    </p:spTree>
    <p:extLst>
      <p:ext uri="{BB962C8B-B14F-4D97-AF65-F5344CB8AC3E}">
        <p14:creationId xmlns:p14="http://schemas.microsoft.com/office/powerpoint/2010/main" val="172428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Bayesian statistics – but we won’t </a:t>
            </a:r>
            <a:r>
              <a:rPr lang="en-US" dirty="0" err="1"/>
              <a:t>labour</a:t>
            </a:r>
            <a:r>
              <a:rPr lang="en-US" dirty="0"/>
              <a:t> that point.</a:t>
            </a:r>
          </a:p>
          <a:p>
            <a:endParaRPr lang="en-US" dirty="0"/>
          </a:p>
          <a:p>
            <a:r>
              <a:rPr lang="en-US" dirty="0"/>
              <a:t>For now let’s just focus on identifying the most plausible “true” proportion of water on Tetrahedron Earth</a:t>
            </a:r>
          </a:p>
        </p:txBody>
      </p:sp>
      <p:sp>
        <p:nvSpPr>
          <p:cNvPr id="4" name="Slide Number Placeholder 3"/>
          <p:cNvSpPr>
            <a:spLocks noGrp="1"/>
          </p:cNvSpPr>
          <p:nvPr>
            <p:ph type="sldNum" sz="quarter" idx="5"/>
          </p:nvPr>
        </p:nvSpPr>
        <p:spPr/>
        <p:txBody>
          <a:bodyPr/>
          <a:lstStyle/>
          <a:p>
            <a:fld id="{9590136B-6324-2148-B719-6508D4020742}" type="slidenum">
              <a:rPr lang="en-US" smtClean="0"/>
              <a:t>19</a:t>
            </a:fld>
            <a:endParaRPr lang="en-US"/>
          </a:p>
        </p:txBody>
      </p:sp>
    </p:spTree>
    <p:extLst>
      <p:ext uri="{BB962C8B-B14F-4D97-AF65-F5344CB8AC3E}">
        <p14:creationId xmlns:p14="http://schemas.microsoft.com/office/powerpoint/2010/main" val="1710014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Suppose that we’ve made the first three observations in our sampling</a:t>
            </a:r>
          </a:p>
          <a:p>
            <a:endParaRPr lang="en-GB" dirty="0"/>
          </a:p>
          <a:p>
            <a:r>
              <a:rPr lang="en-GB" dirty="0"/>
              <a:t>L, W, L </a:t>
            </a:r>
          </a:p>
          <a:p>
            <a:endParaRPr lang="en-GB" dirty="0"/>
          </a:p>
          <a:p>
            <a:r>
              <a:rPr lang="en-GB" dirty="0"/>
              <a:t>for two “land” (L) and one “water” (W). </a:t>
            </a:r>
          </a:p>
          <a:p>
            <a:endParaRPr lang="en-GB" dirty="0"/>
          </a:p>
          <a:p>
            <a:r>
              <a:rPr lang="en-GB" dirty="0"/>
              <a:t>We want to calculate how many ways we could have seen this outcome (two L and one W), for each of the possible proportions for Tetrahedron </a:t>
            </a:r>
            <a:r>
              <a:rPr lang="en-GB" dirty="0" err="1"/>
              <a:t>Eaerth</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20</a:t>
            </a:fld>
            <a:endParaRPr lang="en-US"/>
          </a:p>
        </p:txBody>
      </p:sp>
    </p:spTree>
    <p:extLst>
      <p:ext uri="{BB962C8B-B14F-4D97-AF65-F5344CB8AC3E}">
        <p14:creationId xmlns:p14="http://schemas.microsoft.com/office/powerpoint/2010/main" val="1246334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demonstrate the way the calculation works for a single possibility: where </a:t>
            </a:r>
            <a:r>
              <a:rPr lang="en-GB" b="1" dirty="0"/>
              <a:t>Tetrahedron Earth</a:t>
            </a:r>
            <a:r>
              <a:rPr lang="en-GB" dirty="0"/>
              <a:t> has a single “water” face, and three “land” faces. Let’s think about each of the observations in turn:</a:t>
            </a:r>
          </a:p>
          <a:p>
            <a:endParaRPr lang="en-GB" dirty="0"/>
          </a:p>
          <a:p>
            <a:pPr>
              <a:buFont typeface="+mj-lt"/>
              <a:buAutoNum type="arabicPeriod"/>
            </a:pPr>
            <a:r>
              <a:rPr lang="en-GB" dirty="0"/>
              <a:t>The first observation is L. There are </a:t>
            </a:r>
            <a:r>
              <a:rPr lang="en-GB" i="1" dirty="0"/>
              <a:t>three</a:t>
            </a:r>
            <a:r>
              <a:rPr lang="en-GB" dirty="0"/>
              <a:t> “land” faces, so there are </a:t>
            </a:r>
            <a:r>
              <a:rPr lang="en-GB" b="1" dirty="0"/>
              <a:t>3</a:t>
            </a:r>
            <a:r>
              <a:rPr lang="en-GB" dirty="0"/>
              <a:t> ways this result could have been generated.</a:t>
            </a:r>
          </a:p>
          <a:p>
            <a:pPr>
              <a:buFont typeface="+mj-lt"/>
              <a:buAutoNum type="arabicPeriod"/>
            </a:pPr>
            <a:r>
              <a:rPr lang="en-GB" dirty="0"/>
              <a:t>The second observation is W. There is </a:t>
            </a:r>
            <a:r>
              <a:rPr lang="en-GB" i="1" dirty="0"/>
              <a:t>one</a:t>
            </a:r>
            <a:r>
              <a:rPr lang="en-GB" dirty="0"/>
              <a:t> “water” face, so there is </a:t>
            </a:r>
            <a:r>
              <a:rPr lang="en-GB" b="1" dirty="0"/>
              <a:t>1</a:t>
            </a:r>
            <a:r>
              <a:rPr lang="en-GB" dirty="0"/>
              <a:t> way this result could have been generated, so there are </a:t>
            </a:r>
          </a:p>
          <a:p>
            <a:r>
              <a:rPr lang="en-GB" dirty="0"/>
              <a:t>ways that the first two results (L, W) could have been generated. The third observation is L. There are </a:t>
            </a:r>
            <a:r>
              <a:rPr lang="en-GB" i="1" dirty="0"/>
              <a:t>three</a:t>
            </a:r>
            <a:r>
              <a:rPr lang="en-GB" dirty="0"/>
              <a:t> “land” faces, so there are </a:t>
            </a:r>
            <a:r>
              <a:rPr lang="en-GB" b="1" dirty="0"/>
              <a:t>3</a:t>
            </a:r>
            <a:r>
              <a:rPr lang="en-GB" dirty="0"/>
              <a:t> ways this result could have been generated. This means that there are ways that the result sequence L, W, L could have been generated.</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21</a:t>
            </a:fld>
            <a:endParaRPr lang="en-US"/>
          </a:p>
        </p:txBody>
      </p:sp>
    </p:spTree>
    <p:extLst>
      <p:ext uri="{BB962C8B-B14F-4D97-AF65-F5344CB8AC3E}">
        <p14:creationId xmlns:p14="http://schemas.microsoft.com/office/powerpoint/2010/main" val="292974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take a close look at </a:t>
            </a:r>
            <a:r>
              <a:rPr lang="en-GB" b="1" dirty="0"/>
              <a:t>the</a:t>
            </a:r>
            <a:r>
              <a:rPr lang="en-GB" dirty="0"/>
              <a:t> fundamental issue we care about when performing a scientific experiment: </a:t>
            </a:r>
            <a:r>
              <a:rPr lang="en-GB" i="1" dirty="0"/>
              <a:t>cause and effect: </a:t>
            </a:r>
            <a:r>
              <a:rPr lang="en-GB" i="0" dirty="0"/>
              <a:t>e.g. “does this new drug actually reduce blood glucose concentration?”</a:t>
            </a:r>
          </a:p>
          <a:p>
            <a:endParaRPr lang="en-GB" i="0" dirty="0"/>
          </a:p>
          <a:p>
            <a:r>
              <a:rPr lang="en-GB" i="0" dirty="0"/>
              <a:t>Administering the drug is the cause</a:t>
            </a:r>
          </a:p>
          <a:p>
            <a:r>
              <a:rPr lang="en-GB" i="0" dirty="0"/>
              <a:t>Reduction in blood glucose concentration is the effect</a:t>
            </a:r>
            <a:endParaRPr lang="en-GB" dirty="0"/>
          </a:p>
          <a:p>
            <a:endParaRPr lang="en-GB" dirty="0"/>
          </a:p>
          <a:p>
            <a:r>
              <a:rPr lang="en-GB" dirty="0"/>
              <a:t>For this we need to be aware of something called </a:t>
            </a:r>
            <a:r>
              <a:rPr lang="en-GB" i="1" dirty="0"/>
              <a:t>Causal Inference</a:t>
            </a:r>
            <a:r>
              <a:rPr lang="en-GB" dirty="0"/>
              <a:t>, which is a large and separate field of study, but from which we will borrow some key ideas.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a:t>
            </a:fld>
            <a:endParaRPr lang="en-US"/>
          </a:p>
        </p:txBody>
      </p:sp>
    </p:spTree>
    <p:extLst>
      <p:ext uri="{BB962C8B-B14F-4D97-AF65-F5344CB8AC3E}">
        <p14:creationId xmlns:p14="http://schemas.microsoft.com/office/powerpoint/2010/main" val="2233313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obvious why we multiply those values, but hopefully this might give you some intuition.</a:t>
            </a:r>
          </a:p>
          <a:p>
            <a:endParaRPr lang="en-US" dirty="0"/>
          </a:p>
          <a:p>
            <a:r>
              <a:rPr lang="en-US" dirty="0"/>
              <a:t>This graph shows all the ways we can make three observations of W or L on Tetrahedron Earth – W is blue, but L is white here</a:t>
            </a:r>
          </a:p>
          <a:p>
            <a:endParaRPr lang="en-US" dirty="0"/>
          </a:p>
          <a:p>
            <a:r>
              <a:rPr lang="en-US" dirty="0"/>
              <a:t>For the first draw, there is one way we can pick W, but there are three ways we can pick L</a:t>
            </a:r>
          </a:p>
          <a:p>
            <a:endParaRPr lang="en-US" dirty="0"/>
          </a:p>
          <a:p>
            <a:r>
              <a:rPr lang="en-US" dirty="0"/>
              <a:t>Now, regardless of what our first observation was, in every case we could still pick one W or any of three Ls</a:t>
            </a:r>
          </a:p>
          <a:p>
            <a:endParaRPr lang="en-US" dirty="0"/>
          </a:p>
          <a:p>
            <a:r>
              <a:rPr lang="en-US" dirty="0"/>
              <a:t>So there are 4 times 4 = 16 ways to generate two datapoints</a:t>
            </a:r>
          </a:p>
          <a:p>
            <a:endParaRPr lang="en-US" dirty="0"/>
          </a:p>
          <a:p>
            <a:r>
              <a:rPr lang="en-US" dirty="0"/>
              <a:t>Likewise there are four ways to generate the third observation, no matter what the first two observations were, for a total of 4 x 4 x 4 = 64 different outcomes.</a:t>
            </a:r>
          </a:p>
        </p:txBody>
      </p:sp>
      <p:sp>
        <p:nvSpPr>
          <p:cNvPr id="4" name="Slide Number Placeholder 3"/>
          <p:cNvSpPr>
            <a:spLocks noGrp="1"/>
          </p:cNvSpPr>
          <p:nvPr>
            <p:ph type="sldNum" sz="quarter" idx="5"/>
          </p:nvPr>
        </p:nvSpPr>
        <p:spPr/>
        <p:txBody>
          <a:bodyPr/>
          <a:lstStyle/>
          <a:p>
            <a:fld id="{9590136B-6324-2148-B719-6508D4020742}" type="slidenum">
              <a:rPr lang="en-US" smtClean="0"/>
              <a:t>22</a:t>
            </a:fld>
            <a:endParaRPr lang="en-US"/>
          </a:p>
        </p:txBody>
      </p:sp>
    </p:spTree>
    <p:extLst>
      <p:ext uri="{BB962C8B-B14F-4D97-AF65-F5344CB8AC3E}">
        <p14:creationId xmlns:p14="http://schemas.microsoft.com/office/powerpoint/2010/main" val="4091750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trace the ways we could generate the LWL observations we actually have.</a:t>
            </a:r>
          </a:p>
          <a:p>
            <a:endParaRPr lang="en-US" dirty="0"/>
          </a:p>
          <a:p>
            <a:r>
              <a:rPr lang="en-US" dirty="0"/>
              <a:t>There are three options for us to pick W as the first observation, so at this point there are three ways we could have generated the data.</a:t>
            </a:r>
          </a:p>
          <a:p>
            <a:endParaRPr lang="en-US" dirty="0"/>
          </a:p>
          <a:p>
            <a:r>
              <a:rPr lang="en-US" dirty="0"/>
              <a:t>For the next observation, we _must_ have seen one of the three Ls in the previous draw, and now each of those links to only one W, so there are 3 x 1 ways to pick LW as observations</a:t>
            </a:r>
          </a:p>
          <a:p>
            <a:endParaRPr lang="en-US" dirty="0"/>
          </a:p>
          <a:p>
            <a:r>
              <a:rPr lang="en-US" dirty="0"/>
              <a:t>For the third observation, we _must_ have seen LW in the first two rounds, and each of the </a:t>
            </a:r>
            <a:r>
              <a:rPr lang="en-US" dirty="0" err="1"/>
              <a:t>Ws</a:t>
            </a:r>
            <a:r>
              <a:rPr lang="en-US" dirty="0"/>
              <a:t> links to three possible Ls, for a total of 3 x 1 x 3 different ways of generating the sequence LWL</a:t>
            </a:r>
          </a:p>
        </p:txBody>
      </p:sp>
      <p:sp>
        <p:nvSpPr>
          <p:cNvPr id="4" name="Slide Number Placeholder 3"/>
          <p:cNvSpPr>
            <a:spLocks noGrp="1"/>
          </p:cNvSpPr>
          <p:nvPr>
            <p:ph type="sldNum" sz="quarter" idx="5"/>
          </p:nvPr>
        </p:nvSpPr>
        <p:spPr/>
        <p:txBody>
          <a:bodyPr/>
          <a:lstStyle/>
          <a:p>
            <a:fld id="{9590136B-6324-2148-B719-6508D4020742}" type="slidenum">
              <a:rPr lang="en-US" smtClean="0"/>
              <a:t>23</a:t>
            </a:fld>
            <a:endParaRPr lang="en-US"/>
          </a:p>
        </p:txBody>
      </p:sp>
    </p:spTree>
    <p:extLst>
      <p:ext uri="{BB962C8B-B14F-4D97-AF65-F5344CB8AC3E}">
        <p14:creationId xmlns:p14="http://schemas.microsoft.com/office/powerpoint/2010/main" val="201784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no ways that an “all-water” or “all-land” Earth could produce this outcome: they are completely inconsistent with the evidence. </a:t>
            </a:r>
          </a:p>
          <a:p>
            <a:endParaRPr lang="en-GB" dirty="0"/>
          </a:p>
          <a:p>
            <a:r>
              <a:rPr lang="en-GB" dirty="0"/>
              <a:t>The 25% water possibility can give rise to the observations in nine ways</a:t>
            </a:r>
          </a:p>
          <a:p>
            <a:r>
              <a:rPr lang="en-GB" dirty="0"/>
              <a:t>the 50% water planet in eight ways</a:t>
            </a:r>
          </a:p>
          <a:p>
            <a:r>
              <a:rPr lang="en-GB" dirty="0"/>
              <a:t>and the 75% water planet in 3 ways. </a:t>
            </a:r>
          </a:p>
          <a:p>
            <a:endParaRPr lang="en-GB" dirty="0"/>
          </a:p>
          <a:p>
            <a:r>
              <a:rPr lang="en-GB" dirty="0"/>
              <a:t>The 25% water planet can give rise to the observations in the greatest number of ways, so is the most plausible explanation of the data. </a:t>
            </a:r>
          </a:p>
          <a:p>
            <a:endParaRPr lang="en-GB" dirty="0"/>
          </a:p>
          <a:p>
            <a:r>
              <a:rPr lang="en-GB" dirty="0"/>
              <a:t>What really matters is not the </a:t>
            </a:r>
            <a:r>
              <a:rPr lang="en-GB" i="1" dirty="0"/>
              <a:t>largest count</a:t>
            </a:r>
            <a:r>
              <a:rPr lang="en-GB" dirty="0"/>
              <a:t>, but the </a:t>
            </a:r>
            <a:r>
              <a:rPr lang="en-GB" b="1" dirty="0"/>
              <a:t>relative sizes of the counts</a:t>
            </a:r>
            <a:r>
              <a:rPr lang="en-GB" dirty="0"/>
              <a:t>. </a:t>
            </a:r>
          </a:p>
          <a:p>
            <a:r>
              <a:rPr lang="en-GB" dirty="0"/>
              <a:t>Right now, the 25% water and 50% water planet options have very similar counts. T</a:t>
            </a:r>
          </a:p>
          <a:p>
            <a:r>
              <a:rPr lang="en-GB" dirty="0"/>
              <a:t>his is due to the small sample size, so there’s not a lot of </a:t>
            </a:r>
            <a:r>
              <a:rPr lang="en-GB" i="1" dirty="0"/>
              <a:t>evidence</a:t>
            </a:r>
            <a:r>
              <a:rPr lang="en-GB" dirty="0"/>
              <a:t> about which of the two options is most likely.</a:t>
            </a:r>
          </a:p>
          <a:p>
            <a:r>
              <a:rPr lang="en-GB" dirty="0"/>
              <a:t>It is difficult to decide which is the most plausible planet, really</a:t>
            </a:r>
          </a:p>
          <a:p>
            <a:endParaRPr lang="en-GB" dirty="0"/>
          </a:p>
          <a:p>
            <a:r>
              <a:rPr lang="en-GB" dirty="0"/>
              <a:t>We’d have to collect more data</a:t>
            </a:r>
          </a:p>
          <a:p>
            <a:endParaRPr lang="en-GB" dirty="0"/>
          </a:p>
          <a:p>
            <a:r>
              <a:rPr lang="en-GB" b="1" dirty="0"/>
              <a:t>This is a good feature of statistical analysis.</a:t>
            </a:r>
            <a:r>
              <a:rPr lang="en-GB" dirty="0"/>
              <a:t> We don’t want our analysis to be overconfident with small samples.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24</a:t>
            </a:fld>
            <a:endParaRPr lang="en-US"/>
          </a:p>
        </p:txBody>
      </p:sp>
    </p:spTree>
    <p:extLst>
      <p:ext uri="{BB962C8B-B14F-4D97-AF65-F5344CB8AC3E}">
        <p14:creationId xmlns:p14="http://schemas.microsoft.com/office/powerpoint/2010/main" val="4172772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consider a set of ten observations: L W L L W W W L W W. </a:t>
            </a:r>
          </a:p>
          <a:p>
            <a:r>
              <a:rPr lang="en-GB" dirty="0"/>
              <a:t>We can repeat the analysis above, to see what difference having more data makes to the plausibility of each possible </a:t>
            </a:r>
            <a:r>
              <a:rPr lang="en-GB" b="1" dirty="0"/>
              <a:t>Tetrahedron Earth</a:t>
            </a:r>
            <a:r>
              <a:rPr lang="en-GB" dirty="0"/>
              <a:t> </a:t>
            </a:r>
          </a:p>
          <a:p>
            <a:endParaRPr lang="en-GB" dirty="0"/>
          </a:p>
          <a:p>
            <a:r>
              <a:rPr lang="en-GB" dirty="0"/>
              <a:t>There are still no ways that an “all-water” or “all-land” Earth could produce the observations.</a:t>
            </a:r>
          </a:p>
          <a:p>
            <a:r>
              <a:rPr lang="en-GB" dirty="0"/>
              <a:t>The 25% water possibility can give rise to the observations in 81 ways; </a:t>
            </a:r>
          </a:p>
          <a:p>
            <a:r>
              <a:rPr lang="en-GB" dirty="0"/>
              <a:t>the 50% water planet in 1,024 ways; </a:t>
            </a:r>
          </a:p>
          <a:p>
            <a:r>
              <a:rPr lang="en-GB" dirty="0"/>
              <a:t>and the 75% water planet in 729 ways. </a:t>
            </a:r>
          </a:p>
          <a:p>
            <a:endParaRPr lang="en-GB" dirty="0"/>
          </a:p>
          <a:p>
            <a:r>
              <a:rPr lang="en-GB" dirty="0"/>
              <a:t>The 50% water planet can give rise to the observations in the greatest number of ways, so is the most plausible explanation of the data. </a:t>
            </a:r>
          </a:p>
          <a:p>
            <a:endParaRPr lang="en-GB" dirty="0"/>
          </a:p>
          <a:p>
            <a:r>
              <a:rPr lang="en-GB" dirty="0"/>
              <a:t>The availability of more data has changed our assessment of the most plausible planet. </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25</a:t>
            </a:fld>
            <a:endParaRPr lang="en-US"/>
          </a:p>
        </p:txBody>
      </p:sp>
    </p:spTree>
    <p:extLst>
      <p:ext uri="{BB962C8B-B14F-4D97-AF65-F5344CB8AC3E}">
        <p14:creationId xmlns:p14="http://schemas.microsoft.com/office/powerpoint/2010/main" val="453636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Statistics we tend to deal with probabilities, and it is useful and usual to convert our evaluation of the most plausible explanations into probabilities</a:t>
            </a:r>
          </a:p>
          <a:p>
            <a:endParaRPr lang="en-GB" dirty="0"/>
          </a:p>
          <a:p>
            <a:r>
              <a:rPr lang="en-GB" dirty="0"/>
              <a:t>The </a:t>
            </a:r>
            <a:r>
              <a:rPr lang="en-GB" i="1" dirty="0"/>
              <a:t>probability</a:t>
            </a:r>
            <a:r>
              <a:rPr lang="en-GB" dirty="0"/>
              <a:t> of an outcome is the proportion of all relevant events that we would expect to have that outcome. </a:t>
            </a:r>
          </a:p>
          <a:p>
            <a:endParaRPr lang="en-GB" dirty="0"/>
          </a:p>
          <a:p>
            <a:r>
              <a:rPr lang="en-GB" dirty="0"/>
              <a:t>For example, a fair coin has two sides: Heads and Tails. </a:t>
            </a:r>
          </a:p>
          <a:p>
            <a:r>
              <a:rPr lang="en-GB" dirty="0"/>
              <a:t>There are two possible outcomes, and “Heads” is one of them, so we would expect the outcome “Heads” to occur about 50% = probability 0.5 of the time. </a:t>
            </a:r>
          </a:p>
          <a:p>
            <a:r>
              <a:rPr lang="en-GB" dirty="0"/>
              <a:t>In exactly the same way, we simply take the sum of ways our sample can be produced (which is 1834) and, for each possible planet, divide the number of ways it could generate the sample by that total.</a:t>
            </a:r>
          </a:p>
          <a:p>
            <a:endParaRPr lang="en-GB" dirty="0"/>
          </a:p>
          <a:p>
            <a:r>
              <a:rPr lang="en-GB" dirty="0"/>
              <a:t>This gives us the probability we should assign to each version of Tetrahedron Earth having given us the observations we saw.</a:t>
            </a:r>
          </a:p>
          <a:p>
            <a:endParaRPr lang="en-GB" dirty="0"/>
          </a:p>
          <a:p>
            <a:r>
              <a:rPr lang="en-GB" dirty="0"/>
              <a:t>Having calculated probabilities for the most likely configuration of </a:t>
            </a:r>
            <a:r>
              <a:rPr lang="en-GB" b="1" dirty="0"/>
              <a:t>Tetrahedron Earth</a:t>
            </a:r>
            <a:r>
              <a:rPr lang="en-GB" dirty="0"/>
              <a:t>, given the data we collected, it appears that there’s a 56% probability that it has two water faces, and 40% probability that it has three water faces.</a:t>
            </a:r>
          </a:p>
          <a:p>
            <a:endParaRPr lang="en-GB" dirty="0"/>
          </a:p>
          <a:p>
            <a:r>
              <a:rPr lang="en-GB" b="1" dirty="0"/>
              <a:t>We are still working with a small sample size, and these two outcomes have similar probabilities.</a:t>
            </a:r>
            <a:endParaRPr lang="en-GB"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26</a:t>
            </a:fld>
            <a:endParaRPr lang="en-US"/>
          </a:p>
        </p:txBody>
      </p:sp>
    </p:spTree>
    <p:extLst>
      <p:ext uri="{BB962C8B-B14F-4D97-AF65-F5344CB8AC3E}">
        <p14:creationId xmlns:p14="http://schemas.microsoft.com/office/powerpoint/2010/main" val="742009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the Earth isn’t a tetrahedron, but an </a:t>
            </a:r>
            <a:r>
              <a:rPr lang="en-GB" dirty="0">
                <a:hlinkClick r:id="rId3"/>
              </a:rPr>
              <a:t>oblate spheroid</a:t>
            </a:r>
            <a:r>
              <a:rPr lang="en-GB" dirty="0"/>
              <a:t>, and there are an infinite number of points we could measure on its surface, not just four distinct faces. </a:t>
            </a:r>
          </a:p>
          <a:p>
            <a:r>
              <a:rPr lang="en-GB" dirty="0"/>
              <a:t>To get closer to this shape, we’re going to change our model from a tetrahedron to another regular Platonic solid: am icosahedron, with 20 faces.</a:t>
            </a:r>
          </a:p>
          <a:p>
            <a:r>
              <a:rPr lang="en-GB" dirty="0"/>
              <a:t>We define that </a:t>
            </a:r>
            <a:r>
              <a:rPr lang="en-GB" b="1" dirty="0"/>
              <a:t>Icosahedron Earth</a:t>
            </a:r>
            <a:r>
              <a:rPr lang="en-GB" dirty="0"/>
              <a:t> has 20 faces, with each face being either “water” (W) or “land (L). This implies that there are 21 possibilities, </a:t>
            </a:r>
            <a:r>
              <a:rPr lang="en-GB" dirty="0" err="1"/>
              <a:t>from”all</a:t>
            </a:r>
            <a:r>
              <a:rPr lang="en-GB" dirty="0"/>
              <a:t> water,” through “one land, 19 water,” all the way to “all land.”</a:t>
            </a:r>
          </a:p>
          <a:p>
            <a:endParaRPr lang="en-GB" dirty="0"/>
          </a:p>
          <a:p>
            <a:r>
              <a:rPr lang="en-GB" dirty="0"/>
              <a:t>Changing our model of the Earth to </a:t>
            </a:r>
            <a:r>
              <a:rPr lang="en-GB" b="1" dirty="0"/>
              <a:t>Icosahedron Earth</a:t>
            </a:r>
            <a:r>
              <a:rPr lang="en-GB" dirty="0"/>
              <a:t>, with 20 faces, is still artificial. But it will allow us to see the shape of the probability distribution as we change the number of samples we take, more clearly.</a:t>
            </a:r>
          </a:p>
          <a:p>
            <a:endParaRPr lang="en-GB" dirty="0"/>
          </a:p>
          <a:p>
            <a:r>
              <a:rPr lang="en-GB" dirty="0"/>
              <a:t>Visually we can now see that the distribution is much </a:t>
            </a:r>
            <a:r>
              <a:rPr lang="en-GB" i="1" dirty="0"/>
              <a:t>smoother</a:t>
            </a:r>
            <a:r>
              <a:rPr lang="en-GB" dirty="0"/>
              <a:t> and starts to resemble the </a:t>
            </a:r>
            <a:r>
              <a:rPr lang="en-GB" i="1" dirty="0"/>
              <a:t>parametric probability distributions</a:t>
            </a:r>
            <a:r>
              <a:rPr lang="en-GB" dirty="0"/>
              <a:t> you might already be familiar with.</a:t>
            </a:r>
          </a:p>
          <a:p>
            <a:endParaRPr lang="en-GB" dirty="0"/>
          </a:p>
          <a:p>
            <a:r>
              <a:rPr lang="en-GB" dirty="0"/>
              <a:t>The distribution in is much more informative than that for Tetrahedron Earth </a:t>
            </a:r>
          </a:p>
          <a:p>
            <a:r>
              <a:rPr lang="en-GB" dirty="0"/>
              <a:t>The overall shape of the probability distribution is clearer, and we can see it looks like a skewed bell shape, with a </a:t>
            </a:r>
            <a:r>
              <a:rPr lang="en-GB" i="1" dirty="0"/>
              <a:t>modal</a:t>
            </a:r>
            <a:r>
              <a:rPr lang="en-GB" baseline="30000" dirty="0">
                <a:hlinkClick r:id="rId4"/>
              </a:rPr>
              <a:t>2</a:t>
            </a:r>
            <a:r>
              <a:rPr lang="en-GB" dirty="0"/>
              <a:t> value of 0.6, implying that the most likely surface water distribution is 60% of the surface of </a:t>
            </a:r>
            <a:r>
              <a:rPr lang="en-GB" b="1" dirty="0"/>
              <a:t>Icosahedron Earth</a:t>
            </a:r>
            <a:r>
              <a:rPr lang="en-GB" dirty="0"/>
              <a:t>.</a:t>
            </a:r>
          </a:p>
          <a:p>
            <a:endParaRPr lang="en-GB" dirty="0"/>
          </a:p>
          <a:p>
            <a:r>
              <a:rPr lang="en-GB" b="1" dirty="0"/>
              <a:t>We haven’t increased the number of samples we have taken or values we have observed</a:t>
            </a:r>
            <a:endParaRPr lang="en-GB" dirty="0"/>
          </a:p>
          <a:p>
            <a:r>
              <a:rPr lang="en-GB" dirty="0"/>
              <a:t>We have only made our </a:t>
            </a:r>
            <a:r>
              <a:rPr lang="en-GB" i="1" dirty="0"/>
              <a:t>model Earth</a:t>
            </a:r>
            <a:r>
              <a:rPr lang="en-GB" dirty="0"/>
              <a:t> more representative of the “real” situation of an oblate spheroid Earth.</a:t>
            </a:r>
          </a:p>
          <a:p>
            <a:endParaRPr lang="en-GB" dirty="0"/>
          </a:p>
          <a:p>
            <a:r>
              <a:rPr lang="en-GB" dirty="0"/>
              <a:t>Although the estimate of the most likely value for has become more precise, the </a:t>
            </a:r>
            <a:r>
              <a:rPr lang="en-GB" i="1" dirty="0"/>
              <a:t>y</a:t>
            </a:r>
            <a:r>
              <a:rPr lang="en-GB" dirty="0"/>
              <a:t>-axis tells us that the </a:t>
            </a:r>
            <a:r>
              <a:rPr lang="en-GB" b="1" dirty="0"/>
              <a:t>probability of any specific value of being the “true” value has fallen</a:t>
            </a:r>
            <a:r>
              <a:rPr lang="en-GB" dirty="0"/>
              <a:t>, and the relative probability of nearby possible values for p is very similar.</a:t>
            </a:r>
          </a:p>
          <a:p>
            <a:endParaRPr lang="en-GB" dirty="0"/>
          </a:p>
          <a:p>
            <a:r>
              <a:rPr lang="en-GB" dirty="0"/>
              <a:t>When changing the number of faces used to represent the Earth, there is a trade-off between the </a:t>
            </a:r>
            <a:r>
              <a:rPr lang="en-GB" i="1" dirty="0"/>
              <a:t>precision</a:t>
            </a:r>
            <a:r>
              <a:rPr lang="en-GB" dirty="0"/>
              <a:t> of our estimate of the most likely proportion , and our </a:t>
            </a:r>
            <a:r>
              <a:rPr lang="en-GB" i="1" dirty="0"/>
              <a:t>confidence</a:t>
            </a:r>
            <a:r>
              <a:rPr lang="en-GB" dirty="0"/>
              <a:t> in that estimate being the most likely proportion.</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27</a:t>
            </a:fld>
            <a:endParaRPr lang="en-US"/>
          </a:p>
        </p:txBody>
      </p:sp>
    </p:spTree>
    <p:extLst>
      <p:ext uri="{BB962C8B-B14F-4D97-AF65-F5344CB8AC3E}">
        <p14:creationId xmlns:p14="http://schemas.microsoft.com/office/powerpoint/2010/main" val="2314873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simulate individual experiments with 3, 9, 27, and 100 observations, plotting the results for our estimates</a:t>
            </a:r>
          </a:p>
          <a:p>
            <a:endParaRPr lang="en-GB" dirty="0"/>
          </a:p>
          <a:p>
            <a:r>
              <a:rPr lang="en-GB" dirty="0"/>
              <a:t>Because we simulated the data, we know what the true underlying proportion was</a:t>
            </a:r>
          </a:p>
          <a:p>
            <a:r>
              <a:rPr lang="en-GB" dirty="0"/>
              <a:t>Here the proportion is p=0.7</a:t>
            </a:r>
          </a:p>
          <a:p>
            <a:endParaRPr lang="en-GB" dirty="0"/>
          </a:p>
          <a:p>
            <a:r>
              <a:rPr lang="en-GB" dirty="0"/>
              <a:t>As the number of observations increases, the modal estimate tends to be closer to the true value of p=0.7, and the spread of the distribution narrows. </a:t>
            </a:r>
          </a:p>
          <a:p>
            <a:endParaRPr lang="en-GB" dirty="0"/>
          </a:p>
          <a:p>
            <a:r>
              <a:rPr lang="en-GB" dirty="0"/>
              <a:t>But note that the “true” value is not the most probable value in any of these simulations</a:t>
            </a:r>
          </a:p>
          <a:p>
            <a:r>
              <a:rPr lang="en-GB" dirty="0"/>
              <a:t>Any measurement is an estimate, and has uncertainty in it.</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28</a:t>
            </a:fld>
            <a:endParaRPr lang="en-US"/>
          </a:p>
        </p:txBody>
      </p:sp>
    </p:spTree>
    <p:extLst>
      <p:ext uri="{BB962C8B-B14F-4D97-AF65-F5344CB8AC3E}">
        <p14:creationId xmlns:p14="http://schemas.microsoft.com/office/powerpoint/2010/main" val="4116244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Sample size is a central concern of experimental design in general.</a:t>
            </a:r>
          </a:p>
          <a:p>
            <a:pPr>
              <a:buFont typeface="Arial" panose="020B0604020202020204" pitchFamily="34" charset="0"/>
              <a:buChar char="•"/>
            </a:pPr>
            <a:r>
              <a:rPr lang="en-GB" dirty="0"/>
              <a:t>Collecting too few observations leads to increased uncertainty in our estimated values </a:t>
            </a:r>
          </a:p>
          <a:p>
            <a:pPr marL="742950" lvl="1" indent="-285750">
              <a:buFont typeface="Arial" panose="020B0604020202020204" pitchFamily="34" charset="0"/>
              <a:buChar char="•"/>
            </a:pPr>
            <a:r>
              <a:rPr lang="en-GB" dirty="0"/>
              <a:t>This uncertainty can make it more difficult to achieve a statistically convincing result</a:t>
            </a:r>
          </a:p>
          <a:p>
            <a:pPr>
              <a:buFont typeface="Arial" panose="020B0604020202020204" pitchFamily="34" charset="0"/>
              <a:buChar char="•"/>
            </a:pPr>
            <a:r>
              <a:rPr lang="en-GB" dirty="0"/>
              <a:t>Collecting too many observations consumes time, resources, and money </a:t>
            </a:r>
          </a:p>
          <a:p>
            <a:pPr marL="742950" lvl="1" indent="-285750">
              <a:buFont typeface="Arial" panose="020B0604020202020204" pitchFamily="34" charset="0"/>
              <a:buChar char="•"/>
            </a:pPr>
            <a:r>
              <a:rPr lang="en-GB" dirty="0"/>
              <a:t>Funding and researcher time is limited for experiments</a:t>
            </a:r>
          </a:p>
          <a:p>
            <a:pPr>
              <a:buFont typeface="Arial" panose="020B0604020202020204" pitchFamily="34" charset="0"/>
              <a:buChar char="•"/>
            </a:pPr>
            <a:r>
              <a:rPr lang="en-GB" b="1" dirty="0"/>
              <a:t>Collecting an optimal number of observations provides </a:t>
            </a:r>
            <a:r>
              <a:rPr lang="en-GB" b="1" dirty="0" err="1"/>
              <a:t>statisticaly</a:t>
            </a:r>
            <a:r>
              <a:rPr lang="en-GB" b="1" dirty="0"/>
              <a:t> robust results at a reasonable cost</a:t>
            </a:r>
            <a:endParaRPr lang="en-GB" dirty="0"/>
          </a:p>
          <a:p>
            <a:endParaRPr lang="en-US" dirty="0"/>
          </a:p>
          <a:p>
            <a:r>
              <a:rPr lang="en-GB" dirty="0"/>
              <a:t>Sample size is a particular concern in animal experiments, because there is an additional concern to reduce or eliminate animal suffering.</a:t>
            </a:r>
          </a:p>
          <a:p>
            <a:r>
              <a:rPr lang="en-GB" dirty="0"/>
              <a:t>As is the case for all experiments, we want to choose a sample size that is large enough, so we can estimate quantities accurately enough and with enough precision that our statistical analysis is informative.</a:t>
            </a:r>
          </a:p>
          <a:p>
            <a:r>
              <a:rPr lang="en-GB" b="1" dirty="0"/>
              <a:t>But in addition, we need to choose the </a:t>
            </a:r>
            <a:r>
              <a:rPr lang="en-GB" b="1" i="1" dirty="0"/>
              <a:t>smallest possible</a:t>
            </a:r>
            <a:r>
              <a:rPr lang="en-GB" b="1" dirty="0"/>
              <a:t> sample size that allows this,</a:t>
            </a:r>
            <a:r>
              <a:rPr lang="en-GB" dirty="0"/>
              <a:t> in order to minimise the </a:t>
            </a:r>
            <a:r>
              <a:rPr lang="en-GB" i="1" dirty="0"/>
              <a:t>ethical</a:t>
            </a:r>
            <a:r>
              <a:rPr lang="en-GB" dirty="0"/>
              <a:t> cost of the experiment, in terms of animal suffering.</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29</a:t>
            </a:fld>
            <a:endParaRPr lang="en-US"/>
          </a:p>
        </p:txBody>
      </p:sp>
    </p:spTree>
    <p:extLst>
      <p:ext uri="{BB962C8B-B14F-4D97-AF65-F5344CB8AC3E}">
        <p14:creationId xmlns:p14="http://schemas.microsoft.com/office/powerpoint/2010/main" val="2106535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section, we will consider the concept of </a:t>
            </a:r>
            <a:r>
              <a:rPr lang="en-GB" i="1" dirty="0"/>
              <a:t>statistical power</a:t>
            </a:r>
            <a:r>
              <a:rPr lang="en-GB" dirty="0"/>
              <a:t>, and learn how to calculate sample sizes with a widely-used software tool called G*Power</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30</a:t>
            </a:fld>
            <a:endParaRPr lang="en-US"/>
          </a:p>
        </p:txBody>
      </p:sp>
    </p:spTree>
    <p:extLst>
      <p:ext uri="{BB962C8B-B14F-4D97-AF65-F5344CB8AC3E}">
        <p14:creationId xmlns:p14="http://schemas.microsoft.com/office/powerpoint/2010/main" val="23158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Statistical power</a:t>
            </a:r>
            <a:r>
              <a:rPr lang="en-GB" dirty="0"/>
              <a:t> is the probability, </a:t>
            </a:r>
            <a:r>
              <a:rPr lang="en-GB" i="1" dirty="0"/>
              <a:t>before a study is performed</a:t>
            </a:r>
            <a:r>
              <a:rPr lang="en-GB" dirty="0"/>
              <a:t>, that a particular comparison will achieve “statistical significance” at some predetermined level.</a:t>
            </a:r>
          </a:p>
          <a:p>
            <a:r>
              <a:rPr lang="en-GB" dirty="0"/>
              <a:t>More precisely, </a:t>
            </a:r>
            <a:r>
              <a:rPr lang="en-GB" b="1" dirty="0"/>
              <a:t>statistical power is the probability that the study will not return a false negative result, known in statistics jargon as a “Type II error”</a:t>
            </a:r>
            <a:r>
              <a:rPr lang="en-GB" dirty="0"/>
              <a:t>.</a:t>
            </a:r>
          </a:p>
          <a:p>
            <a:endParaRPr lang="en-US" dirty="0"/>
          </a:p>
          <a:p>
            <a:endParaRPr lang="en-US" dirty="0"/>
          </a:p>
          <a:p>
            <a:r>
              <a:rPr lang="en-GB" dirty="0"/>
              <a:t>There are two decisions we need to make as researchers, if we want to design an experiment to have a certain statistical power:</a:t>
            </a:r>
          </a:p>
          <a:p>
            <a:pPr>
              <a:buFont typeface="+mj-lt"/>
              <a:buAutoNum type="arabicPeriod"/>
            </a:pPr>
            <a:r>
              <a:rPr lang="en-GB" dirty="0"/>
              <a:t>What threshold of statistical significance (“type I errors”, </a:t>
            </a:r>
            <a:r>
              <a:rPr lang="en-GB" i="1" dirty="0"/>
              <a:t>p</a:t>
            </a:r>
            <a:r>
              <a:rPr lang="en-GB" dirty="0"/>
              <a:t>-value, or alpha) is appropriate?</a:t>
            </a:r>
          </a:p>
          <a:p>
            <a:pPr>
              <a:buFont typeface="+mj-lt"/>
              <a:buAutoNum type="arabicPeriod"/>
            </a:pPr>
            <a:r>
              <a:rPr lang="en-GB" dirty="0"/>
              <a:t>What rate of false negative results (“type II errors”, 1-beta) is acceptable to us at that significance level? (i.e. what </a:t>
            </a:r>
            <a:r>
              <a:rPr lang="en-GB" i="1" dirty="0"/>
              <a:t>statistical power</a:t>
            </a:r>
            <a:r>
              <a:rPr lang="en-GB" dirty="0"/>
              <a:t> do we want?)</a:t>
            </a:r>
          </a:p>
          <a:p>
            <a:r>
              <a:rPr lang="en-GB" b="1" dirty="0"/>
              <a:t>These decisions are in your hands as the researcher</a:t>
            </a:r>
            <a:r>
              <a:rPr lang="en-GB" dirty="0"/>
              <a:t> although, as we will see, there may be constraints from outside sources, such as funding bodies.</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31</a:t>
            </a:fld>
            <a:endParaRPr lang="en-US"/>
          </a:p>
        </p:txBody>
      </p:sp>
    </p:spTree>
    <p:extLst>
      <p:ext uri="{BB962C8B-B14F-4D97-AF65-F5344CB8AC3E}">
        <p14:creationId xmlns:p14="http://schemas.microsoft.com/office/powerpoint/2010/main" val="268785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workshop is, effectively, a very short statistics primer for people who would rather not be doing statistics. What I think you’d prefer to be doing is carrying out experiments and researching the effectiveness of drug treatments or formulations, or measuring some kind of effect on complex biological systems.</a:t>
            </a:r>
          </a:p>
          <a:p>
            <a:endParaRPr lang="en-GB" dirty="0"/>
          </a:p>
          <a:p>
            <a:r>
              <a:rPr lang="en-GB" dirty="0"/>
              <a:t>In order to do this, we need to collect data.</a:t>
            </a:r>
          </a:p>
          <a:p>
            <a:r>
              <a:rPr lang="en-GB" dirty="0"/>
              <a:t>To collect data, we often need to design experiments to give us useful data.</a:t>
            </a:r>
          </a:p>
          <a:p>
            <a:r>
              <a:rPr lang="en-GB" dirty="0"/>
              <a:t>Importantly for animal research, we need to design experiments that do not cause unnecessary suffering – which means not using more animals than are necessary to give use sound data in an experiment.</a:t>
            </a:r>
          </a:p>
          <a:p>
            <a:r>
              <a:rPr lang="en-GB" dirty="0"/>
              <a:t>And we need to carry out appropriate statistical analyses _competently_ to make the data useful in a scientific context.</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5</a:t>
            </a:fld>
            <a:endParaRPr lang="en-US"/>
          </a:p>
        </p:txBody>
      </p:sp>
    </p:spTree>
    <p:extLst>
      <p:ext uri="{BB962C8B-B14F-4D97-AF65-F5344CB8AC3E}">
        <p14:creationId xmlns:p14="http://schemas.microsoft.com/office/powerpoint/2010/main" val="2867514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always used to get confused about Type I and Type II errors.</a:t>
            </a:r>
          </a:p>
          <a:p>
            <a:r>
              <a:rPr lang="en-US" dirty="0"/>
              <a:t>You also know them maybe as false positives and false negatives.</a:t>
            </a:r>
          </a:p>
          <a:p>
            <a:endParaRPr lang="en-US" dirty="0"/>
          </a:p>
          <a:p>
            <a:r>
              <a:rPr lang="en-US" dirty="0"/>
              <a:t>One way to understand them is through one of Aesop’s Fables: The Boy Who Cried Wolf.</a:t>
            </a:r>
          </a:p>
          <a:p>
            <a:endParaRPr lang="en-US" dirty="0"/>
          </a:p>
          <a:p>
            <a:r>
              <a:rPr lang="en-US" dirty="0"/>
              <a:t>If you don’t know it, a small boy is tasked with guarding the sheep for the village. He’s meant to cry wolf “There’s a wolf!” when he sees a wolf, so the village can defend their mutton supply.</a:t>
            </a:r>
          </a:p>
          <a:p>
            <a:r>
              <a:rPr lang="en-US" dirty="0"/>
              <a:t>Being a small boy, he gets bored and keeps shouting that there’s a wolf, when there is none.</a:t>
            </a:r>
          </a:p>
          <a:p>
            <a:r>
              <a:rPr lang="en-US" dirty="0"/>
              <a:t>The boy was committing a FALSE POSITIVE, or TYPE I ERROR.</a:t>
            </a:r>
          </a:p>
          <a:p>
            <a:endParaRPr lang="en-US" dirty="0"/>
          </a:p>
          <a:p>
            <a:r>
              <a:rPr lang="en-US" dirty="0"/>
              <a:t>Rather than replace or revise the faulty statistical test…</a:t>
            </a:r>
          </a:p>
          <a:p>
            <a:r>
              <a:rPr lang="en-US" dirty="0"/>
              <a:t>I mean, rather than get someone more reliable instead, the villagers persist with the boy.</a:t>
            </a:r>
          </a:p>
          <a:p>
            <a:r>
              <a:rPr lang="en-US" dirty="0"/>
              <a:t>But one day, a wolf really does come.</a:t>
            </a:r>
          </a:p>
          <a:p>
            <a:r>
              <a:rPr lang="en-US" dirty="0"/>
              <a:t>Unfortunately, the villagers think it’s another Type I error and ignore him.</a:t>
            </a:r>
          </a:p>
          <a:p>
            <a:endParaRPr lang="en-US" dirty="0"/>
          </a:p>
          <a:p>
            <a:r>
              <a:rPr lang="en-US" dirty="0"/>
              <a:t>The sheep get eaten and the boy is punished, but the villagers are at least as much to blame because they had plenty of chance to fix their test/replace the boy.</a:t>
            </a:r>
          </a:p>
          <a:p>
            <a:endParaRPr lang="en-US" dirty="0"/>
          </a:p>
          <a:p>
            <a:r>
              <a:rPr lang="en-US" dirty="0"/>
              <a:t>Anyway, a type II error is the other kind of faulty wolf-detector and happens when the boy sees the wolf but does not raise the alarm.</a:t>
            </a:r>
          </a:p>
          <a:p>
            <a:endParaRPr lang="en-US" dirty="0"/>
          </a:p>
          <a:p>
            <a:r>
              <a:rPr lang="en-US" dirty="0"/>
              <a:t>In statistics, we try to minimize both. But for any particular analysis it may be worse to have a false positive than a false negative  - or worse to have a false negative than a false positive.</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32</a:t>
            </a:fld>
            <a:endParaRPr lang="en-US"/>
          </a:p>
        </p:txBody>
      </p:sp>
    </p:spTree>
    <p:extLst>
      <p:ext uri="{BB962C8B-B14F-4D97-AF65-F5344CB8AC3E}">
        <p14:creationId xmlns:p14="http://schemas.microsoft.com/office/powerpoint/2010/main" val="1919267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Sample size</a:t>
            </a:r>
            <a:r>
              <a:rPr lang="en-GB" dirty="0"/>
              <a:t> is the number of experimental units (often, but not always, individuals in this context) used per group in the experiment.</a:t>
            </a:r>
          </a:p>
          <a:p>
            <a:r>
              <a:rPr lang="en-GB" dirty="0"/>
              <a:t>The sample size for an experiment involving animals should be informed by a </a:t>
            </a:r>
            <a:r>
              <a:rPr lang="en-GB" i="1" dirty="0"/>
              <a:t>statistical power calculation</a:t>
            </a:r>
            <a:r>
              <a:rPr lang="en-GB" dirty="0"/>
              <a:t> and chosen such that the experiment is neither </a:t>
            </a:r>
            <a:r>
              <a:rPr lang="en-GB" b="1" dirty="0"/>
              <a:t>underpowered</a:t>
            </a:r>
            <a:r>
              <a:rPr lang="en-GB" dirty="0"/>
              <a:t> nor </a:t>
            </a:r>
            <a:r>
              <a:rPr lang="en-GB" b="1" dirty="0"/>
              <a:t>overpowered</a:t>
            </a:r>
            <a:r>
              <a:rPr lang="en-GB" dirty="0"/>
              <a:t>.</a:t>
            </a:r>
          </a:p>
          <a:p>
            <a:endParaRPr lang="en-US" dirty="0"/>
          </a:p>
          <a:p>
            <a:r>
              <a:rPr lang="en-GB" b="1" dirty="0"/>
              <a:t>There is no universally applicable sample size. An appropriate sample size should be calculated specifically for each experiment.</a:t>
            </a:r>
          </a:p>
          <a:p>
            <a:r>
              <a:rPr lang="en-GB" b="1" dirty="0"/>
              <a:t>Anyone who tells you “use n=6 because we’ve always done it that way” is not to be trusted</a:t>
            </a:r>
          </a:p>
          <a:p>
            <a:endParaRPr lang="en-GB" b="1" dirty="0"/>
          </a:p>
          <a:p>
            <a:r>
              <a:rPr lang="en-GB" dirty="0"/>
              <a:t>We can use power calculations to determine appropriate sample sizes.</a:t>
            </a:r>
            <a:endParaRPr lang="en-GB" b="1" dirty="0"/>
          </a:p>
          <a:p>
            <a:endParaRPr lang="en-GB" b="1"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33</a:t>
            </a:fld>
            <a:endParaRPr lang="en-US"/>
          </a:p>
        </p:txBody>
      </p:sp>
    </p:spTree>
    <p:extLst>
      <p:ext uri="{BB962C8B-B14F-4D97-AF65-F5344CB8AC3E}">
        <p14:creationId xmlns:p14="http://schemas.microsoft.com/office/powerpoint/2010/main" val="2166494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sometimes refer to studies as being “low-powered” or “underpowered.” What we mean by this is that the expected effect size is small in relation to the variation (e.g. standard error) of the measurement. Low power in studies might result from any number of reasons, such as the experiment involving too few experimental units (e.g. individual subjects), or from measurements having relatively high </a:t>
            </a:r>
            <a:r>
              <a:rPr lang="en-GB" i="1" dirty="0"/>
              <a:t>variability</a:t>
            </a:r>
            <a:r>
              <a:rPr lang="en-GB" dirty="0"/>
              <a:t> due to the effect of noisy nuisance variables.</a:t>
            </a:r>
          </a:p>
          <a:p>
            <a:endParaRPr lang="en-GB" dirty="0"/>
          </a:p>
          <a:p>
            <a:r>
              <a:rPr lang="en-GB" dirty="0"/>
              <a:t>Underpowered studies may not give a </a:t>
            </a:r>
            <a:r>
              <a:rPr lang="en-GB" i="1" dirty="0"/>
              <a:t>statistically significant</a:t>
            </a:r>
            <a:r>
              <a:rPr lang="en-GB" dirty="0"/>
              <a:t> result even when a relatively large effect is found in the experiment. Worse still, because a very large effect may be required to reach statistical significance, any “positive” result (rejecting the null hypothesis) is likely to be a </a:t>
            </a:r>
            <a:r>
              <a:rPr lang="en-GB" i="1" dirty="0"/>
              <a:t>statistical outlier</a:t>
            </a:r>
            <a:r>
              <a:rPr lang="en-GB" dirty="0"/>
              <a:t> and not reflect the true effect size.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rPr>
              <a:t>It is </a:t>
            </a:r>
            <a:r>
              <a:rPr lang="en-US" b="1" dirty="0">
                <a:solidFill>
                  <a:srgbClr val="C00000"/>
                </a:solidFill>
              </a:rPr>
              <a:t>NOT</a:t>
            </a:r>
            <a:r>
              <a:rPr lang="en-US" dirty="0">
                <a:solidFill>
                  <a:srgbClr val="C00000"/>
                </a:solidFill>
              </a:rPr>
              <a:t> true that </a:t>
            </a:r>
            <a:r>
              <a:rPr lang="en-GB" dirty="0">
                <a:solidFill>
                  <a:srgbClr val="C00000"/>
                </a:solidFill>
              </a:rPr>
              <a:t>if the effects are large enough to be seen in a small study they must be real large effects</a:t>
            </a:r>
            <a:endParaRPr lang="en-US" dirty="0">
              <a:solidFill>
                <a:srgbClr val="C00000"/>
              </a:solidFill>
            </a:endParaRPr>
          </a:p>
          <a:p>
            <a:endParaRPr lang="en-US" dirty="0"/>
          </a:p>
          <a:p>
            <a:r>
              <a:rPr lang="en-GB" b="1" dirty="0"/>
              <a:t>When effect size is small compared to the standard error of the measurement, statistical power is low, and the study is underpowered.</a:t>
            </a:r>
            <a:r>
              <a:rPr lang="en-GB" dirty="0"/>
              <a:t> </a:t>
            </a:r>
          </a:p>
          <a:p>
            <a:r>
              <a:rPr lang="en-GB" dirty="0"/>
              <a:t>In this figure, the null hypothesis is that there is no effect (orange dashed line). </a:t>
            </a:r>
          </a:p>
          <a:p>
            <a:r>
              <a:rPr lang="en-GB" dirty="0"/>
              <a:t>The real effect size of the intervention under study is assumed to be 2% of the size of the control (the purple solid line), and estimates are assumed to have the same standard error as the control experiment. </a:t>
            </a:r>
          </a:p>
          <a:p>
            <a:r>
              <a:rPr lang="en-GB" dirty="0"/>
              <a:t>The black curve represents the distribution of possible estimates of effect size as a Normal distribution with mean=2%, </a:t>
            </a:r>
            <a:r>
              <a:rPr lang="en-GB" dirty="0" err="1"/>
              <a:t>sd</a:t>
            </a:r>
            <a:r>
              <a:rPr lang="en-GB" dirty="0"/>
              <a:t>=10%. </a:t>
            </a:r>
          </a:p>
          <a:p>
            <a:r>
              <a:rPr lang="en-GB" dirty="0"/>
              <a:t>The shape of the curve shows that statistical significance is unlikely to be achieved (we would need a 19% effect size, with this level of variation) but, if it is achieved, it is misleading, as there is a reasonable chance (39%) that the significant result will be in the wrong direction and, in any case, the magnitude of the effect size will be greatly overestimated. </a:t>
            </a:r>
          </a:p>
          <a:p>
            <a:endParaRPr lang="en-GB" dirty="0"/>
          </a:p>
          <a:p>
            <a:r>
              <a:rPr lang="en-GB" dirty="0"/>
              <a:t>In the figure 5% of the outcomes give ”statistically significant” results</a:t>
            </a:r>
          </a:p>
          <a:p>
            <a:r>
              <a:rPr lang="en-GB" dirty="0"/>
              <a:t>But 40% of those results are negative values of 20% or more</a:t>
            </a:r>
          </a:p>
          <a:p>
            <a:r>
              <a:rPr lang="en-GB" dirty="0"/>
              <a:t>The other 60% are positive values of 20% or more</a:t>
            </a:r>
          </a:p>
          <a:p>
            <a:r>
              <a:rPr lang="en-GB" dirty="0"/>
              <a:t>Either way, the “statistically significant result” is misleading</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34</a:t>
            </a:fld>
            <a:endParaRPr lang="en-US"/>
          </a:p>
        </p:txBody>
      </p:sp>
    </p:spTree>
    <p:extLst>
      <p:ext uri="{BB962C8B-B14F-4D97-AF65-F5344CB8AC3E}">
        <p14:creationId xmlns:p14="http://schemas.microsoft.com/office/powerpoint/2010/main" val="1127726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primary cost of an experiment involving animals is </a:t>
            </a:r>
            <a:r>
              <a:rPr lang="en-GB" b="1" dirty="0"/>
              <a:t>ethical</a:t>
            </a:r>
            <a:r>
              <a:rPr lang="en-GB" dirty="0"/>
              <a:t>, and measured in the potential for animal suffering. </a:t>
            </a:r>
          </a:p>
          <a:p>
            <a:r>
              <a:rPr lang="en-GB" dirty="0"/>
              <a:t>The financial cost is a secondary consideration.</a:t>
            </a:r>
          </a:p>
          <a:p>
            <a:r>
              <a:rPr lang="en-GB" dirty="0"/>
              <a:t>Funders will typically fund, and ethics bodies approve, the experiment most likely to give robust and useful results in an ethical manner, not the cheapest experiment possible.</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35</a:t>
            </a:fld>
            <a:endParaRPr lang="en-US"/>
          </a:p>
        </p:txBody>
      </p:sp>
    </p:spTree>
    <p:extLst>
      <p:ext uri="{BB962C8B-B14F-4D97-AF65-F5344CB8AC3E}">
        <p14:creationId xmlns:p14="http://schemas.microsoft.com/office/powerpoint/2010/main" val="2909777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three broad strategies available to us, as researchers, to increase the statistical power of an experiment:</a:t>
            </a:r>
          </a:p>
          <a:p>
            <a:pPr>
              <a:buFont typeface="+mj-lt"/>
              <a:buAutoNum type="arabicPeriod"/>
            </a:pPr>
            <a:r>
              <a:rPr lang="en-GB" dirty="0"/>
              <a:t>Reduce the variability in the experiment</a:t>
            </a:r>
          </a:p>
          <a:p>
            <a:pPr>
              <a:buFont typeface="Arial" panose="020B0604020202020204" pitchFamily="34" charset="0"/>
              <a:buChar char="•"/>
            </a:pPr>
            <a:r>
              <a:rPr lang="en-GB" dirty="0"/>
              <a:t>this typically means controlling for nuisance effects that cause variation in experimental units, or improving the way we measure outcome variables</a:t>
            </a:r>
          </a:p>
          <a:p>
            <a:pPr>
              <a:buFont typeface="+mj-lt"/>
              <a:buAutoNum type="arabicPeriod" startAt="2"/>
            </a:pPr>
            <a:r>
              <a:rPr lang="en-GB" dirty="0"/>
              <a:t>Increase the number of experimental units</a:t>
            </a:r>
          </a:p>
          <a:p>
            <a:pPr>
              <a:buFont typeface="Arial" panose="020B0604020202020204" pitchFamily="34" charset="0"/>
              <a:buChar char="•"/>
            </a:pPr>
            <a:r>
              <a:rPr lang="en-GB" dirty="0"/>
              <a:t>when we increase the number of experimental units, we </a:t>
            </a:r>
            <a:r>
              <a:rPr lang="en-GB" i="1" dirty="0"/>
              <a:t>reduce the uncertainty in our estimate of error of the mean</a:t>
            </a:r>
            <a:endParaRPr lang="en-GB" dirty="0"/>
          </a:p>
          <a:p>
            <a:pPr>
              <a:buFont typeface="+mj-lt"/>
              <a:buAutoNum type="arabicPeriod" startAt="3"/>
            </a:pPr>
            <a:r>
              <a:rPr lang="en-GB" dirty="0"/>
              <a:t>Increase the effect size</a:t>
            </a:r>
          </a:p>
          <a:p>
            <a:pPr>
              <a:buFont typeface="Arial" panose="020B0604020202020204" pitchFamily="34" charset="0"/>
              <a:buChar char="•"/>
            </a:pPr>
            <a:r>
              <a:rPr lang="en-GB" dirty="0"/>
              <a:t>this might not always be under researcher control but might be modulated by, say, changing the concentration of an administered drug</a:t>
            </a:r>
          </a:p>
          <a:p>
            <a:endParaRPr lang="en-US" dirty="0"/>
          </a:p>
          <a:p>
            <a:r>
              <a:rPr lang="en-GB" dirty="0"/>
              <a:t>There are several ways to maximise effect size, including:</a:t>
            </a:r>
          </a:p>
          <a:p>
            <a:pPr>
              <a:buFont typeface="Arial" panose="020B0604020202020204" pitchFamily="34" charset="0"/>
              <a:buChar char="•"/>
            </a:pPr>
            <a:r>
              <a:rPr lang="en-GB" dirty="0"/>
              <a:t>setting doses as low as ethically possible in the control group, and as high as ethically possible in the </a:t>
            </a:r>
            <a:r>
              <a:rPr lang="en-GB" dirty="0" err="1"/>
              <a:t>treeatment</a:t>
            </a:r>
            <a:r>
              <a:rPr lang="en-GB" dirty="0"/>
              <a:t> group.</a:t>
            </a:r>
          </a:p>
          <a:p>
            <a:pPr>
              <a:buFont typeface="Arial" panose="020B0604020202020204" pitchFamily="34" charset="0"/>
              <a:buChar char="•"/>
            </a:pPr>
            <a:r>
              <a:rPr lang="en-GB" dirty="0"/>
              <a:t>choosing individuals that are especially likely to respond to the treatment</a:t>
            </a:r>
          </a:p>
          <a:p>
            <a:endParaRPr lang="en-US" dirty="0"/>
          </a:p>
          <a:p>
            <a:r>
              <a:rPr lang="en-GB" dirty="0"/>
              <a:t>Designing an experiment with the aim of increasing effect size can be difficult, and lead to other issues. </a:t>
            </a:r>
          </a:p>
          <a:p>
            <a:r>
              <a:rPr lang="en-GB" dirty="0"/>
              <a:t>When drug concentrations are set to extreme values it can make the interpretation of the results when drugs are delivered at more realistic therapeutic levels doubtful. </a:t>
            </a:r>
          </a:p>
          <a:p>
            <a:r>
              <a:rPr lang="en-GB" dirty="0"/>
              <a:t>If a highly sensitive set of individuals is used in the experiment, then the results may again not generalise well across the wider population.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36</a:t>
            </a:fld>
            <a:endParaRPr lang="en-US"/>
          </a:p>
        </p:txBody>
      </p:sp>
    </p:spTree>
    <p:extLst>
      <p:ext uri="{BB962C8B-B14F-4D97-AF65-F5344CB8AC3E}">
        <p14:creationId xmlns:p14="http://schemas.microsoft.com/office/powerpoint/2010/main" val="1346853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walkthrough we will consider a simple statistical analysis to determine whether the average weight of a group of mice is statistically different from 25g.</a:t>
            </a:r>
          </a:p>
          <a:p>
            <a:endParaRPr lang="en-GB" dirty="0"/>
          </a:p>
          <a:p>
            <a:r>
              <a:rPr lang="en-GB" dirty="0"/>
              <a:t>What statistical test do we want to perform? </a:t>
            </a:r>
          </a:p>
          <a:p>
            <a:pPr>
              <a:buFont typeface="Arial" panose="020B0604020202020204" pitchFamily="34" charset="0"/>
              <a:buChar char="•"/>
            </a:pPr>
            <a:r>
              <a:rPr lang="en-GB" dirty="0"/>
              <a:t>We know that mean values of samples from populations tend to follow a Normal distribution, so this suggests </a:t>
            </a:r>
            <a:r>
              <a:rPr lang="en-GB" b="1" dirty="0"/>
              <a:t>a </a:t>
            </a:r>
            <a:r>
              <a:rPr lang="en-GB" b="1" i="1" dirty="0"/>
              <a:t>t</a:t>
            </a:r>
            <a:r>
              <a:rPr lang="en-GB" b="1" dirty="0"/>
              <a:t>-test</a:t>
            </a:r>
            <a:r>
              <a:rPr lang="en-GB" dirty="0"/>
              <a:t> is appropriate.</a:t>
            </a:r>
          </a:p>
          <a:p>
            <a:pPr>
              <a:buFont typeface="Arial" panose="020B0604020202020204" pitchFamily="34" charset="0"/>
              <a:buChar char="•"/>
            </a:pPr>
            <a:r>
              <a:rPr lang="en-GB" dirty="0"/>
              <a:t>We are testing the mean of a sample against a single hypothesised central value, so this is </a:t>
            </a:r>
            <a:r>
              <a:rPr lang="en-GB" b="1" dirty="0"/>
              <a:t>a </a:t>
            </a:r>
            <a:r>
              <a:rPr lang="en-GB" b="1" i="1" dirty="0"/>
              <a:t>one-sample</a:t>
            </a:r>
            <a:r>
              <a:rPr lang="en-GB" b="1" dirty="0"/>
              <a:t> </a:t>
            </a:r>
            <a:r>
              <a:rPr lang="en-GB" b="1" i="1" dirty="0"/>
              <a:t>t</a:t>
            </a:r>
            <a:r>
              <a:rPr lang="en-GB" b="1" dirty="0"/>
              <a:t>-test</a:t>
            </a:r>
            <a:r>
              <a:rPr lang="en-GB" dirty="0"/>
              <a:t>.</a:t>
            </a:r>
          </a:p>
          <a:p>
            <a:pPr>
              <a:buFont typeface="Arial" panose="020B0604020202020204" pitchFamily="34" charset="0"/>
              <a:buChar char="•"/>
            </a:pPr>
            <a:r>
              <a:rPr lang="en-GB" dirty="0"/>
              <a:t>As we want to know if the sample mean is different from that single stated value, we require </a:t>
            </a:r>
            <a:r>
              <a:rPr lang="en-GB" b="1" dirty="0"/>
              <a:t>a </a:t>
            </a:r>
            <a:r>
              <a:rPr lang="en-GB" b="1" i="1" dirty="0"/>
              <a:t>two-tailed test</a:t>
            </a:r>
            <a:r>
              <a:rPr lang="en-GB" dirty="0"/>
              <a:t>.</a:t>
            </a:r>
          </a:p>
          <a:p>
            <a:endParaRPr lang="en-GB" dirty="0"/>
          </a:p>
          <a:p>
            <a:r>
              <a:rPr lang="en-GB" dirty="0"/>
              <a:t>What do we want to know from the analysis? </a:t>
            </a:r>
          </a:p>
          <a:p>
            <a:pPr>
              <a:buFont typeface="Arial" panose="020B0604020202020204" pitchFamily="34" charset="0"/>
              <a:buChar char="•"/>
            </a:pPr>
            <a:r>
              <a:rPr lang="en-GB" dirty="0"/>
              <a:t>We want to </a:t>
            </a:r>
            <a:r>
              <a:rPr lang="en-GB" b="1" dirty="0"/>
              <a:t>determine an appropriate sample size</a:t>
            </a:r>
            <a:r>
              <a:rPr lang="en-GB" dirty="0"/>
              <a:t> for our experiment</a:t>
            </a:r>
          </a:p>
          <a:p>
            <a:endParaRPr lang="en-GB" dirty="0"/>
          </a:p>
          <a:p>
            <a:r>
              <a:rPr lang="en-GB" dirty="0"/>
              <a:t>What kind of power analysis do we want to carry out? </a:t>
            </a:r>
          </a:p>
          <a:p>
            <a:pPr>
              <a:buFont typeface="Arial" panose="020B0604020202020204" pitchFamily="34" charset="0"/>
              <a:buChar char="•"/>
            </a:pPr>
            <a:r>
              <a:rPr lang="en-GB" dirty="0"/>
              <a:t>As we want to know a good sample size for our experiment, before the experiment is conducted, this is </a:t>
            </a:r>
            <a:r>
              <a:rPr lang="en-GB" b="1" dirty="0"/>
              <a:t>an </a:t>
            </a:r>
            <a:r>
              <a:rPr lang="en-GB" b="1" i="1" dirty="0"/>
              <a:t>a priori</a:t>
            </a:r>
            <a:r>
              <a:rPr lang="en-GB" b="1" dirty="0"/>
              <a:t> power calculation</a:t>
            </a:r>
            <a:r>
              <a:rPr lang="en-GB" dirty="0"/>
              <a:t>.</a:t>
            </a:r>
          </a:p>
          <a:p>
            <a:endParaRPr lang="en-GB" dirty="0"/>
          </a:p>
          <a:p>
            <a:r>
              <a:rPr lang="en-GB" dirty="0"/>
              <a:t>What statistical power do we want? </a:t>
            </a:r>
          </a:p>
          <a:p>
            <a:pPr>
              <a:buFont typeface="Arial" panose="020B0604020202020204" pitchFamily="34" charset="0"/>
              <a:buChar char="•"/>
            </a:pPr>
            <a:r>
              <a:rPr lang="en-GB" dirty="0"/>
              <a:t>We will use a standard funder’s requirements of 80% power at a </a:t>
            </a:r>
          </a:p>
          <a:p>
            <a:pPr>
              <a:buFont typeface="Arial" panose="020B0604020202020204" pitchFamily="34" charset="0"/>
              <a:buChar char="•"/>
            </a:pPr>
            <a:r>
              <a:rPr lang="en-GB" dirty="0"/>
              <a:t>threshold for statistical significance. i.e. alpha = 0.05, beta = 0.2, 1-beta = 0.8</a:t>
            </a:r>
          </a:p>
          <a:p>
            <a:endParaRPr lang="en-GB" dirty="0"/>
          </a:p>
          <a:p>
            <a:r>
              <a:rPr lang="en-GB" dirty="0"/>
              <a:t>What is the expected effect size, and expected variation in the sample? </a:t>
            </a:r>
          </a:p>
          <a:p>
            <a:pPr>
              <a:buFont typeface="Arial" panose="020B0604020202020204" pitchFamily="34" charset="0"/>
              <a:buChar char="•"/>
            </a:pPr>
            <a:r>
              <a:rPr lang="en-GB" dirty="0"/>
              <a:t>We will assume that a 10% difference in weight from the target 25g is meaningful, for an </a:t>
            </a:r>
            <a:r>
              <a:rPr lang="en-GB" b="1" dirty="0"/>
              <a:t>effect size of 2.5g</a:t>
            </a:r>
            <a:r>
              <a:rPr lang="en-GB" dirty="0"/>
              <a:t>.</a:t>
            </a:r>
          </a:p>
          <a:p>
            <a:pPr>
              <a:buFont typeface="Arial" panose="020B0604020202020204" pitchFamily="34" charset="0"/>
              <a:buChar char="•"/>
            </a:pPr>
            <a:r>
              <a:rPr lang="en-GB" dirty="0"/>
              <a:t>We will assume that the weight of individuals in the sample has a </a:t>
            </a:r>
            <a:r>
              <a:rPr lang="en-GB" b="1" dirty="0"/>
              <a:t>standard deviation of about 1.25g</a:t>
            </a:r>
            <a:r>
              <a:rPr lang="en-GB" dirty="0"/>
              <a:t> </a:t>
            </a:r>
          </a:p>
          <a:p>
            <a:pPr marL="742950" lvl="1" indent="-285750">
              <a:buFont typeface="Arial" panose="020B0604020202020204" pitchFamily="34" charset="0"/>
              <a:buChar char="•"/>
            </a:pPr>
            <a:r>
              <a:rPr lang="en-GB" dirty="0"/>
              <a:t>i.e.  Sigma = 1.25</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37</a:t>
            </a:fld>
            <a:endParaRPr lang="en-US"/>
          </a:p>
        </p:txBody>
      </p:sp>
    </p:spTree>
    <p:extLst>
      <p:ext uri="{BB962C8B-B14F-4D97-AF65-F5344CB8AC3E}">
        <p14:creationId xmlns:p14="http://schemas.microsoft.com/office/powerpoint/2010/main" val="3857878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NC3Rs</a:t>
            </a:r>
            <a:r>
              <a:rPr lang="en-GB" dirty="0"/>
              <a:t> is a BBSRC and MRC-funded UK-based scientific organisation that works to help the research community to </a:t>
            </a:r>
            <a:r>
              <a:rPr lang="en-GB" b="1" dirty="0"/>
              <a:t>replace</a:t>
            </a:r>
            <a:r>
              <a:rPr lang="en-GB" dirty="0"/>
              <a:t>, </a:t>
            </a:r>
            <a:r>
              <a:rPr lang="en-GB" b="1" dirty="0"/>
              <a:t>refine</a:t>
            </a:r>
            <a:r>
              <a:rPr lang="en-GB" dirty="0"/>
              <a:t>, and </a:t>
            </a:r>
            <a:r>
              <a:rPr lang="en-GB" b="1" dirty="0"/>
              <a:t>reduce</a:t>
            </a:r>
            <a:r>
              <a:rPr lang="en-GB" dirty="0"/>
              <a:t> (the </a:t>
            </a:r>
            <a:r>
              <a:rPr lang="en-GB" dirty="0">
                <a:hlinkClick r:id="rId4"/>
              </a:rPr>
              <a:t>3Rs</a:t>
            </a:r>
            <a:r>
              <a:rPr lang="en-GB" dirty="0"/>
              <a:t>) the use of animals in research and testing. </a:t>
            </a:r>
          </a:p>
          <a:p>
            <a:r>
              <a:rPr lang="en-GB" dirty="0"/>
              <a:t>They fund 3Rs research, train early career researchers, and provide services, information, and resources to the scientific community, animal care staff, and vets</a:t>
            </a:r>
          </a:p>
          <a:p>
            <a:endParaRPr lang="en-GB" dirty="0"/>
          </a:p>
          <a:p>
            <a:r>
              <a:rPr lang="en-GB" dirty="0"/>
              <a:t>The NC3Rs provides the Experimental Design Assistant (EDA), an online tool that helps researchers design robust experiments. </a:t>
            </a:r>
          </a:p>
          <a:p>
            <a:r>
              <a:rPr lang="en-GB" dirty="0"/>
              <a:t>The researcher builds their experiment as an annotated </a:t>
            </a:r>
            <a:r>
              <a:rPr lang="en-GB" dirty="0">
                <a:hlinkClick r:id="rId5"/>
              </a:rPr>
              <a:t>graph representation</a:t>
            </a:r>
            <a:r>
              <a:rPr lang="en-GB" dirty="0"/>
              <a:t>, which the EDA tool can analyse, and on which it can provide bespoke feedback, including suggestions of suitable statistical approaches. </a:t>
            </a:r>
          </a:p>
          <a:p>
            <a:r>
              <a:rPr lang="en-GB" dirty="0"/>
              <a:t>The EDA also produces helpful visualisations of the experimental design, which can be shared with others and in publications, for transparency and clear communication..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40</a:t>
            </a:fld>
            <a:endParaRPr lang="en-US"/>
          </a:p>
        </p:txBody>
      </p:sp>
    </p:spTree>
    <p:extLst>
      <p:ext uri="{BB962C8B-B14F-4D97-AF65-F5344CB8AC3E}">
        <p14:creationId xmlns:p14="http://schemas.microsoft.com/office/powerpoint/2010/main" val="830344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workshop we are going to build an EDA diagram from scratch to represent a simple experiment with the aim to test for the effect of novel drug on glucose levels in the plasma of diabetic mice.</a:t>
            </a:r>
          </a:p>
          <a:p>
            <a:endParaRPr lang="en-GB" dirty="0"/>
          </a:p>
          <a:p>
            <a:r>
              <a:rPr lang="en-GB" dirty="0"/>
              <a:t>We can describe our experiment in the usual way we’d approach writing a grant application (or, in the past tense, a Methods section) as something like:</a:t>
            </a:r>
          </a:p>
          <a:p>
            <a:endParaRPr lang="en-GB" dirty="0"/>
          </a:p>
          <a:p>
            <a:r>
              <a:rPr lang="en-GB" dirty="0"/>
              <a:t>We will use NONcNZO10/</a:t>
            </a:r>
            <a:r>
              <a:rPr lang="en-GB" dirty="0" err="1"/>
              <a:t>LtJ</a:t>
            </a:r>
            <a:r>
              <a:rPr lang="en-GB" dirty="0"/>
              <a:t> mice (JAX) to represent a polygenic form of diabetes. Mice in the treatment group will receive a single subcutaneous injection of drug A (up to 30mg/kg). Mice in the control group will receive a single subcutaneous injection of vehicle. Mice will be randomly assigned to receive either drug A or vehicle only without regard to the sex of the animal. 48 hours after administration of drug or vehicle, the blood glucose level will be measured.</a:t>
            </a:r>
          </a:p>
          <a:p>
            <a:endParaRPr lang="en-GB" dirty="0"/>
          </a:p>
          <a:p>
            <a:r>
              <a:rPr lang="en-GB" dirty="0"/>
              <a:t>This is a concise and accurate description of the experiment but, as is good practice, we will begin by laying out what we understand about the experiment that is relevant to the design.</a:t>
            </a:r>
          </a:p>
          <a:p>
            <a:endParaRPr lang="en-GB" dirty="0"/>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41</a:t>
            </a:fld>
            <a:endParaRPr lang="en-US"/>
          </a:p>
        </p:txBody>
      </p:sp>
    </p:spTree>
    <p:extLst>
      <p:ext uri="{BB962C8B-B14F-4D97-AF65-F5344CB8AC3E}">
        <p14:creationId xmlns:p14="http://schemas.microsoft.com/office/powerpoint/2010/main" val="1733761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42</a:t>
            </a:fld>
            <a:endParaRPr lang="en-US"/>
          </a:p>
        </p:txBody>
      </p:sp>
    </p:spTree>
    <p:extLst>
      <p:ext uri="{BB962C8B-B14F-4D97-AF65-F5344CB8AC3E}">
        <p14:creationId xmlns:p14="http://schemas.microsoft.com/office/powerpoint/2010/main" val="238720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experiment we are building in our EDA example, we assume that the </a:t>
            </a:r>
            <a:r>
              <a:rPr lang="en-GB" i="1" dirty="0"/>
              <a:t>outcome variable</a:t>
            </a:r>
            <a:r>
              <a:rPr lang="en-GB" dirty="0"/>
              <a:t>, plasma glucose level, is potentially dependent on three causal relationships:</a:t>
            </a:r>
          </a:p>
          <a:p>
            <a:endParaRPr lang="en-GB" dirty="0"/>
          </a:p>
          <a:p>
            <a:pPr>
              <a:buFont typeface="+mj-lt"/>
              <a:buAutoNum type="arabicPeriod"/>
            </a:pPr>
            <a:r>
              <a:rPr lang="en-GB" dirty="0"/>
              <a:t>the pharmacological effect of drug A</a:t>
            </a:r>
          </a:p>
          <a:p>
            <a:pPr>
              <a:buFont typeface="+mj-lt"/>
              <a:buAutoNum type="arabicPeriod"/>
            </a:pPr>
            <a:r>
              <a:rPr lang="en-GB" dirty="0"/>
              <a:t>the pharmacological effect of the vehicle</a:t>
            </a:r>
          </a:p>
          <a:p>
            <a:pPr>
              <a:buFont typeface="+mj-lt"/>
              <a:buAutoNum type="arabicPeriod"/>
            </a:pPr>
            <a:r>
              <a:rPr lang="en-GB" dirty="0"/>
              <a:t>individual differences between experimental subjects (mice)</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43</a:t>
            </a:fld>
            <a:endParaRPr lang="en-US"/>
          </a:p>
        </p:txBody>
      </p:sp>
    </p:spTree>
    <p:extLst>
      <p:ext uri="{BB962C8B-B14F-4D97-AF65-F5344CB8AC3E}">
        <p14:creationId xmlns:p14="http://schemas.microsoft.com/office/powerpoint/2010/main" val="31164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that what we really want to do is collect data about our systems, then connect the data we collect with scientific models (which may or may not be mathematical) that might explain whether a drug is effective, if some new formulation improves drug availability, or some other clever thing with great potential to improve society.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way we connect the data you collect with those scientific models is by using a branch of Applied Mathematics called Statistics. But this workshop is not about “learning Statistics” as a topic. Instead we’ll be thinking about the use of Statistics as a way to understand and process data collected by scientific investigations, and how what we understand about the science - and </a:t>
            </a:r>
            <a:r>
              <a:rPr lang="en-GB" b="1" dirty="0"/>
              <a:t>especially how we express this understanding through the design of our experiments</a:t>
            </a:r>
            <a:r>
              <a:rPr lang="en-GB" dirty="0"/>
              <a:t> - motivates and guides statistical reasoning.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6</a:t>
            </a:fld>
            <a:endParaRPr lang="en-US"/>
          </a:p>
        </p:txBody>
      </p:sp>
    </p:spTree>
    <p:extLst>
      <p:ext uri="{BB962C8B-B14F-4D97-AF65-F5344CB8AC3E}">
        <p14:creationId xmlns:p14="http://schemas.microsoft.com/office/powerpoint/2010/main" val="777031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causal influence of administering drug A (or not) on the plasma glucose levels of our experimental subjects is the central reason for performing this experiment. Naturally then, we would want to compare what happens to plasma glucose levels when we </a:t>
            </a:r>
            <a:r>
              <a:rPr lang="en-GB" i="1" dirty="0"/>
              <a:t>intervene</a:t>
            </a:r>
            <a:r>
              <a:rPr lang="en-GB" dirty="0"/>
              <a:t> with drug A, and when we do not.</a:t>
            </a:r>
          </a:p>
          <a:p>
            <a:endParaRPr lang="en-US" dirty="0"/>
          </a:p>
          <a:p>
            <a:r>
              <a:rPr lang="en-GB" dirty="0"/>
              <a:t>There are several ways to structure such a comparison, but this research question naturally suggests the use of two experimental groups: one receiving drug A, and one not. We can assume that the results for these groups are each representative of a much larger population, for which the effect of introducing drug A (or not) follows the shape of a </a:t>
            </a:r>
            <a:r>
              <a:rPr lang="en-GB" dirty="0" err="1"/>
              <a:t>parametrisable</a:t>
            </a:r>
            <a:r>
              <a:rPr lang="en-GB" dirty="0"/>
              <a:t> statistical distribution, like a Normal distribution.</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44</a:t>
            </a:fld>
            <a:endParaRPr lang="en-US"/>
          </a:p>
        </p:txBody>
      </p:sp>
    </p:spTree>
    <p:extLst>
      <p:ext uri="{BB962C8B-B14F-4D97-AF65-F5344CB8AC3E}">
        <p14:creationId xmlns:p14="http://schemas.microsoft.com/office/powerpoint/2010/main" val="707807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we cannot administer the drug in isolation. Drug A, like most drugs, is carried in a </a:t>
            </a:r>
            <a:r>
              <a:rPr lang="en-GB" i="1" dirty="0"/>
              <a:t>vehicle</a:t>
            </a:r>
            <a:r>
              <a:rPr lang="en-GB" dirty="0"/>
              <a:t> - a substance expected to be inert in the context of the treatment.</a:t>
            </a:r>
          </a:p>
          <a:p>
            <a:endParaRPr lang="en-GB" dirty="0"/>
          </a:p>
          <a:p>
            <a:r>
              <a:rPr lang="en-GB" dirty="0"/>
              <a:t>It would be possible, but unwise, to assume that we could administer drug A alone to one group of mice, and apply no intervention to the other. We are measuring a physiological response which might be affected by many other processes, including the individual being subject to an injection. It might not be correct to assume that the vehicle is inert, either. So we </a:t>
            </a:r>
            <a:r>
              <a:rPr lang="en-GB" i="1" dirty="0"/>
              <a:t>must</a:t>
            </a:r>
            <a:r>
              <a:rPr lang="en-GB" dirty="0"/>
              <a:t> follow the same protocol as closely as possible in a </a:t>
            </a:r>
            <a:r>
              <a:rPr lang="en-GB" i="1" dirty="0"/>
              <a:t>control</a:t>
            </a:r>
            <a:r>
              <a:rPr lang="en-GB" dirty="0"/>
              <a:t> group, where the only difference under our control between </a:t>
            </a:r>
            <a:r>
              <a:rPr lang="en-GB" i="1" dirty="0"/>
              <a:t>control</a:t>
            </a:r>
            <a:r>
              <a:rPr lang="en-GB" dirty="0"/>
              <a:t> and </a:t>
            </a:r>
            <a:r>
              <a:rPr lang="en-GB" i="1" dirty="0"/>
              <a:t>treatment</a:t>
            </a:r>
            <a:r>
              <a:rPr lang="en-GB" dirty="0"/>
              <a:t> is the presence or absence of drug A.</a:t>
            </a:r>
          </a:p>
          <a:p>
            <a:endParaRPr lang="en-GB" dirty="0"/>
          </a:p>
          <a:p>
            <a:r>
              <a:rPr lang="en-GB" dirty="0"/>
              <a:t>Practically then, in our experiment we use two </a:t>
            </a:r>
            <a:r>
              <a:rPr lang="en-GB" i="1" dirty="0"/>
              <a:t>pharmacological interventions</a:t>
            </a:r>
            <a:r>
              <a:rPr lang="en-GB" dirty="0"/>
              <a:t>:</a:t>
            </a:r>
          </a:p>
          <a:p>
            <a:pPr>
              <a:buFont typeface="+mj-lt"/>
              <a:buAutoNum type="arabicPeriod"/>
            </a:pPr>
            <a:endParaRPr lang="en-GB" dirty="0"/>
          </a:p>
          <a:p>
            <a:pPr>
              <a:buFont typeface="+mj-lt"/>
              <a:buAutoNum type="arabicPeriod"/>
            </a:pPr>
            <a:r>
              <a:rPr lang="en-GB" dirty="0"/>
              <a:t>injection of a vehicle (</a:t>
            </a:r>
            <a:r>
              <a:rPr lang="en-GB" i="1" dirty="0"/>
              <a:t>control</a:t>
            </a:r>
            <a:r>
              <a:rPr lang="en-GB" dirty="0"/>
              <a:t>)</a:t>
            </a:r>
          </a:p>
          <a:p>
            <a:pPr>
              <a:buFont typeface="+mj-lt"/>
              <a:buAutoNum type="arabicPeriod"/>
            </a:pPr>
            <a:r>
              <a:rPr lang="en-GB" dirty="0"/>
              <a:t>injection of a vehicle containing drug A (</a:t>
            </a:r>
            <a:r>
              <a:rPr lang="en-GB" i="1" dirty="0"/>
              <a:t>treatment</a:t>
            </a:r>
            <a:r>
              <a:rPr lang="en-GB" dirty="0"/>
              <a:t>)</a:t>
            </a:r>
          </a:p>
          <a:p>
            <a:endParaRPr lang="en-GB" dirty="0"/>
          </a:p>
          <a:p>
            <a:r>
              <a:rPr lang="en-GB" dirty="0"/>
              <a:t>We assume that any variation between individual vehicle preparations (or the experimental subjects’ responses to them) are effectively “drawn from the same population,” and that both groups experience the same causal influence from the injection process, and the introduction of the vehicle. As a consequence we assume that any observed difference between the groups is the result of either receiving drug A, or not receiving it.</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45</a:t>
            </a:fld>
            <a:endParaRPr lang="en-US"/>
          </a:p>
        </p:txBody>
      </p:sp>
    </p:spTree>
    <p:extLst>
      <p:ext uri="{BB962C8B-B14F-4D97-AF65-F5344CB8AC3E}">
        <p14:creationId xmlns:p14="http://schemas.microsoft.com/office/powerpoint/2010/main" val="592641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remaining potential causal influence we consider - that due to underlying differences between individuals - is accounted for in our experimental design by randomising subjects into experimental groups (</a:t>
            </a:r>
            <a:r>
              <a:rPr lang="en-GB" i="1" dirty="0"/>
              <a:t>treatment</a:t>
            </a:r>
            <a:r>
              <a:rPr lang="en-GB" dirty="0"/>
              <a:t> and </a:t>
            </a:r>
            <a:r>
              <a:rPr lang="en-GB" i="1" dirty="0" err="1"/>
              <a:t>contro</a:t>
            </a:r>
            <a:r>
              <a:rPr lang="en-GB" dirty="0"/>
              <a:t>)</a:t>
            </a:r>
          </a:p>
          <a:p>
            <a:r>
              <a:rPr lang="en-GB" dirty="0"/>
              <a:t>.</a:t>
            </a:r>
          </a:p>
          <a:p>
            <a:r>
              <a:rPr lang="en-GB" dirty="0"/>
              <a:t>This works because we </a:t>
            </a:r>
            <a:r>
              <a:rPr lang="en-GB" i="1" dirty="0"/>
              <a:t>assume</a:t>
            </a:r>
            <a:r>
              <a:rPr lang="en-GB" dirty="0"/>
              <a:t> that all individuals are “drawn from the same population,” such that each mouse as a random choice from a single pool whose underlying plasma glucose level is distributed according to some kind of regular (potentially </a:t>
            </a:r>
            <a:r>
              <a:rPr lang="en-GB" dirty="0" err="1"/>
              <a:t>parametrisable</a:t>
            </a:r>
            <a:r>
              <a:rPr lang="en-GB" dirty="0"/>
              <a:t>) statistical distribution. This is usually a reasonable assumption, and implies that the groups are </a:t>
            </a:r>
            <a:r>
              <a:rPr lang="en-GB" i="1" dirty="0"/>
              <a:t>samples</a:t>
            </a:r>
            <a:r>
              <a:rPr lang="en-GB" dirty="0"/>
              <a:t> from the same larger population, so should have similar properties</a:t>
            </a:r>
          </a:p>
          <a:p>
            <a:endParaRPr lang="en-GB" dirty="0"/>
          </a:p>
          <a:p>
            <a:r>
              <a:rPr lang="en-GB" dirty="0"/>
              <a:t>The important consequence of this is that we can argue that - before we </a:t>
            </a:r>
            <a:r>
              <a:rPr lang="en-GB" i="1" dirty="0"/>
              <a:t>intervene</a:t>
            </a:r>
            <a:r>
              <a:rPr lang="en-GB" dirty="0"/>
              <a:t> with the experimental treatments - we should expect the underlying plasma distribution levels of our </a:t>
            </a:r>
            <a:r>
              <a:rPr lang="en-GB" i="1" dirty="0"/>
              <a:t>treatment</a:t>
            </a:r>
            <a:r>
              <a:rPr lang="en-GB" dirty="0"/>
              <a:t> and </a:t>
            </a:r>
            <a:r>
              <a:rPr lang="en-GB" i="1" dirty="0"/>
              <a:t>control</a:t>
            </a:r>
            <a:r>
              <a:rPr lang="en-GB" dirty="0"/>
              <a:t> groups to be comparable. Any differences in measured outcome should then be expected to derive </a:t>
            </a:r>
            <a:r>
              <a:rPr lang="en-GB" i="1" dirty="0"/>
              <a:t>only</a:t>
            </a:r>
            <a:r>
              <a:rPr lang="en-GB" dirty="0"/>
              <a:t> from our experimental interventions and, in particular, only from the presence or absence of drug A.</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46</a:t>
            </a:fld>
            <a:endParaRPr lang="en-US"/>
          </a:p>
        </p:txBody>
      </p:sp>
    </p:spTree>
    <p:extLst>
      <p:ext uri="{BB962C8B-B14F-4D97-AF65-F5344CB8AC3E}">
        <p14:creationId xmlns:p14="http://schemas.microsoft.com/office/powerpoint/2010/main" val="319699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EDA diagrams are composed of </a:t>
            </a:r>
            <a:r>
              <a:rPr lang="en-GB" b="1" dirty="0"/>
              <a:t>nodes</a:t>
            </a:r>
            <a:r>
              <a:rPr lang="en-GB" dirty="0"/>
              <a:t> (shapes) and </a:t>
            </a:r>
            <a:r>
              <a:rPr lang="en-GB" b="1" dirty="0"/>
              <a:t>links</a:t>
            </a:r>
            <a:r>
              <a:rPr lang="en-GB" dirty="0"/>
              <a:t> (arrows). The nodes represent aspects of an experiment and the links represent the relationships between nodes. An EDA diagram describes three elements of an experimental design: experiment detail (grey nodes), practical steps (blue and purple nodes), and the analysis plan (green and red nodes). Nodes can be annotated with additional information.</a:t>
            </a:r>
          </a:p>
          <a:p>
            <a:endParaRPr lang="en-GB" dirty="0"/>
          </a:p>
          <a:p>
            <a:r>
              <a:rPr lang="en-GB" dirty="0"/>
              <a:t>An EDA diagram can be thought of as describing three aspects of an experiment</a:t>
            </a:r>
          </a:p>
          <a:p>
            <a:endParaRPr lang="en-GB" dirty="0"/>
          </a:p>
          <a:p>
            <a:pPr>
              <a:buFont typeface="Arial" panose="020B0604020202020204" pitchFamily="34" charset="0"/>
              <a:buChar char="•"/>
            </a:pPr>
            <a:r>
              <a:rPr lang="en-GB" b="1" dirty="0"/>
              <a:t>experiment detail</a:t>
            </a:r>
            <a:r>
              <a:rPr lang="en-GB" dirty="0"/>
              <a:t> (grey nodes): Information about the experimental units and subjects, such as sex and genotype</a:t>
            </a:r>
          </a:p>
          <a:p>
            <a:pPr>
              <a:buFont typeface="Arial" panose="020B0604020202020204" pitchFamily="34" charset="0"/>
              <a:buChar char="•"/>
            </a:pPr>
            <a:r>
              <a:rPr lang="en-GB" b="1" dirty="0"/>
              <a:t>practical steps</a:t>
            </a:r>
            <a:r>
              <a:rPr lang="en-GB" dirty="0"/>
              <a:t> (blue and purple nodes): actions that will be taken during the experiment, including pooling and experimental group allocation, surgical or pharmaceutical interventions, and outcome measurements</a:t>
            </a:r>
          </a:p>
          <a:p>
            <a:pPr>
              <a:buFont typeface="Arial" panose="020B0604020202020204" pitchFamily="34" charset="0"/>
              <a:buChar char="•"/>
            </a:pPr>
            <a:r>
              <a:rPr lang="en-GB" b="1" dirty="0"/>
              <a:t>the analysis plan</a:t>
            </a:r>
            <a:r>
              <a:rPr lang="en-GB" dirty="0"/>
              <a:t> (green and red nodes): components of a statistical analysis (i.e. </a:t>
            </a:r>
            <a:r>
              <a:rPr lang="en-GB" i="1" dirty="0"/>
              <a:t>explanatory</a:t>
            </a:r>
            <a:r>
              <a:rPr lang="en-GB" dirty="0"/>
              <a:t>, </a:t>
            </a:r>
            <a:r>
              <a:rPr lang="en-GB" i="1" dirty="0"/>
              <a:t>independent</a:t>
            </a:r>
            <a:r>
              <a:rPr lang="en-GB" dirty="0"/>
              <a:t>, and </a:t>
            </a:r>
            <a:r>
              <a:rPr lang="en-GB" i="1" dirty="0"/>
              <a:t>nuisance</a:t>
            </a:r>
            <a:r>
              <a:rPr lang="en-GB" dirty="0"/>
              <a:t> variables, and </a:t>
            </a:r>
            <a:r>
              <a:rPr lang="en-GB" i="1" dirty="0"/>
              <a:t>covariates</a:t>
            </a:r>
            <a:r>
              <a:rPr lang="en-GB" dirty="0"/>
              <a:t>), and the analysis itself</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47</a:t>
            </a:fld>
            <a:endParaRPr lang="en-US"/>
          </a:p>
        </p:txBody>
      </p:sp>
    </p:spTree>
    <p:extLst>
      <p:ext uri="{BB962C8B-B14F-4D97-AF65-F5344CB8AC3E}">
        <p14:creationId xmlns:p14="http://schemas.microsoft.com/office/powerpoint/2010/main" val="3393367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considered the fundamental issue that </a:t>
            </a:r>
            <a:r>
              <a:rPr lang="en-GB" b="1" dirty="0"/>
              <a:t>the data you collect does not contain information about causes and effects</a:t>
            </a:r>
            <a:r>
              <a:rPr lang="en-GB" dirty="0"/>
              <a:t>. </a:t>
            </a:r>
          </a:p>
          <a:p>
            <a:r>
              <a:rPr lang="en-GB" dirty="0"/>
              <a:t>Specifically, we discussed how </a:t>
            </a:r>
            <a:r>
              <a:rPr lang="en-GB" b="1" dirty="0"/>
              <a:t>your beliefs and assumptions about an experiment are the causal model for that experiment</a:t>
            </a:r>
            <a:r>
              <a:rPr lang="en-GB" dirty="0"/>
              <a:t>, and that your experimental design reflects those beliefs.</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50</a:t>
            </a:fld>
            <a:endParaRPr lang="en-US"/>
          </a:p>
        </p:txBody>
      </p:sp>
    </p:spTree>
    <p:extLst>
      <p:ext uri="{BB962C8B-B14F-4D97-AF65-F5344CB8AC3E}">
        <p14:creationId xmlns:p14="http://schemas.microsoft.com/office/powerpoint/2010/main" val="21213915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Experimental design is a large and diverse field, and to become competent in experimental design takes time, and requires practice (which also involves making mistakes, at times).</a:t>
            </a:r>
          </a:p>
          <a:p>
            <a:r>
              <a:rPr lang="en-GB" dirty="0"/>
              <a:t> It requires some knowledge and understanding of statistics, applied mathematics, and a detailed understanding of the scientific field that you are working in. </a:t>
            </a:r>
          </a:p>
          <a:p>
            <a:r>
              <a:rPr lang="en-GB" dirty="0"/>
              <a:t>No single workshop can tell you everything you need to know about experimental design - in fact, as researchers we never stop learning about experimental design –</a:t>
            </a:r>
          </a:p>
          <a:p>
            <a:r>
              <a:rPr lang="en-GB" dirty="0"/>
              <a:t> but there are excellent resources available to help you, whatever stage of your career you are at. </a:t>
            </a:r>
          </a:p>
          <a:p>
            <a:r>
              <a:rPr lang="en-GB" dirty="0"/>
              <a:t>Please do use the </a:t>
            </a:r>
            <a:r>
              <a:rPr lang="en-GB" dirty="0">
                <a:hlinkClick r:id="rId3"/>
              </a:rPr>
              <a:t>Further Reading</a:t>
            </a:r>
            <a:r>
              <a:rPr lang="en-GB" dirty="0"/>
              <a:t> section as a jumping-off point to learn more as you continue your journey as a scientist.</a:t>
            </a:r>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54</a:t>
            </a:fld>
            <a:endParaRPr lang="en-US"/>
          </a:p>
        </p:txBody>
      </p:sp>
    </p:spTree>
    <p:extLst>
      <p:ext uri="{BB962C8B-B14F-4D97-AF65-F5344CB8AC3E}">
        <p14:creationId xmlns:p14="http://schemas.microsoft.com/office/powerpoint/2010/main" val="2090975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7</a:t>
            </a:fld>
            <a:endParaRPr lang="en-US"/>
          </a:p>
        </p:txBody>
      </p:sp>
    </p:spTree>
    <p:extLst>
      <p:ext uri="{BB962C8B-B14F-4D97-AF65-F5344CB8AC3E}">
        <p14:creationId xmlns:p14="http://schemas.microsoft.com/office/powerpoint/2010/main" val="3360104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Statistics is often taught in the absence of scientific models: how to do a t-test, how to calculate a Pearson’s correlation coefficient and so on.</a:t>
            </a:r>
          </a:p>
          <a:p>
            <a:r>
              <a:rPr lang="en-US" dirty="0"/>
              <a:t>We’re not going to do that.</a:t>
            </a:r>
          </a:p>
          <a:p>
            <a:endParaRPr lang="en-US" dirty="0"/>
          </a:p>
          <a:p>
            <a:r>
              <a:rPr lang="en-US" dirty="0"/>
              <a:t>We’re not doing that because statistical models are only tools that process data to produce estimates.</a:t>
            </a:r>
          </a:p>
          <a:p>
            <a:r>
              <a:rPr lang="en-US" dirty="0"/>
              <a:t>For statistical models to be useful to us as scientists they must have some kind of logical connection to a scientific model.</a:t>
            </a:r>
          </a:p>
          <a:p>
            <a:r>
              <a:rPr lang="en-US" dirty="0"/>
              <a:t>So we’re going to consider scientific models, which we call _causal models_</a:t>
            </a:r>
          </a:p>
          <a:p>
            <a:endParaRPr lang="en-US" dirty="0"/>
          </a:p>
          <a:p>
            <a:r>
              <a:rPr lang="en-US" dirty="0"/>
              <a:t>They are called causal models because we expect, or believe, that changing some variable or value in the model will change the values of some other variables.</a:t>
            </a:r>
          </a:p>
          <a:p>
            <a:r>
              <a:rPr lang="en-US" dirty="0"/>
              <a:t>If we modify the concentration of a drug, we expect that the effect of that drug changes.</a:t>
            </a:r>
          </a:p>
          <a:p>
            <a:r>
              <a:rPr lang="en-US" dirty="0"/>
              <a:t>The concentration of the drug is the cause of the effect size we see.</a:t>
            </a:r>
          </a:p>
          <a:p>
            <a:endParaRPr lang="en-US" dirty="0"/>
          </a:p>
          <a:p>
            <a:r>
              <a:rPr lang="en-US" dirty="0"/>
              <a:t>Now, we could take the data we collect for any experiment and </a:t>
            </a:r>
            <a:r>
              <a:rPr lang="en-US" dirty="0" err="1"/>
              <a:t>analyse</a:t>
            </a:r>
            <a:r>
              <a:rPr lang="en-US" dirty="0"/>
              <a:t> it statistically</a:t>
            </a:r>
          </a:p>
          <a:p>
            <a:r>
              <a:rPr lang="en-US" dirty="0"/>
              <a:t>But the interpretation of the experiment, in terms of cause and effect, comes entirely from the researcher and their understanding of the experimental design.</a:t>
            </a:r>
          </a:p>
          <a:p>
            <a:r>
              <a:rPr lang="en-US" dirty="0"/>
              <a:t>We could in principle obtain exactly the same values in an experiment for differences in drug effect as for differences in height as a result of diet.</a:t>
            </a:r>
          </a:p>
          <a:p>
            <a:r>
              <a:rPr lang="en-US" dirty="0"/>
              <a:t>The numbers would be the same, but the causes and effects would be different.</a:t>
            </a:r>
          </a:p>
          <a:p>
            <a:endParaRPr lang="en-US" dirty="0"/>
          </a:p>
          <a:p>
            <a:r>
              <a:rPr lang="en-US" dirty="0"/>
              <a:t>The causes of the data are not present in the data alone: they come from the researcher.</a:t>
            </a:r>
          </a:p>
          <a:p>
            <a:endParaRPr lang="en-US" dirty="0"/>
          </a:p>
          <a:p>
            <a:r>
              <a:rPr lang="en-US" dirty="0"/>
              <a:t>We need to design the right statistical model to give us the estimate we need.</a:t>
            </a:r>
          </a:p>
        </p:txBody>
      </p:sp>
      <p:sp>
        <p:nvSpPr>
          <p:cNvPr id="4" name="Slide Number Placeholder 3"/>
          <p:cNvSpPr>
            <a:spLocks noGrp="1"/>
          </p:cNvSpPr>
          <p:nvPr>
            <p:ph type="sldNum" sz="quarter" idx="5"/>
          </p:nvPr>
        </p:nvSpPr>
        <p:spPr/>
        <p:txBody>
          <a:bodyPr/>
          <a:lstStyle/>
          <a:p>
            <a:fld id="{9590136B-6324-2148-B719-6508D4020742}" type="slidenum">
              <a:rPr lang="en-US" smtClean="0"/>
              <a:t>8</a:t>
            </a:fld>
            <a:endParaRPr lang="en-US"/>
          </a:p>
        </p:txBody>
      </p:sp>
    </p:spTree>
    <p:extLst>
      <p:ext uri="{BB962C8B-B14F-4D97-AF65-F5344CB8AC3E}">
        <p14:creationId xmlns:p14="http://schemas.microsoft.com/office/powerpoint/2010/main" val="233358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 inference is a huge and fascinating topic, and I recommend “Causal Inference in Statistics: A Primer” if you want to learn more. All we can do today is gain a little </a:t>
            </a:r>
            <a:r>
              <a:rPr lang="en-US" dirty="0" err="1"/>
              <a:t>intuiution</a:t>
            </a:r>
            <a:r>
              <a:rPr lang="en-US" dirty="0"/>
              <a:t> about the topic.</a:t>
            </a:r>
          </a:p>
          <a:p>
            <a:endParaRPr lang="en-US" dirty="0"/>
          </a:p>
          <a:p>
            <a:r>
              <a:rPr lang="en-US" dirty="0"/>
              <a:t>You will have been told many times that correlation is not causation.</a:t>
            </a:r>
          </a:p>
          <a:p>
            <a:r>
              <a:rPr lang="en-US" dirty="0"/>
              <a:t>This is true.</a:t>
            </a:r>
          </a:p>
          <a:p>
            <a:r>
              <a:rPr lang="en-US" dirty="0"/>
              <a:t>It turns out that causation doesn’t even imply correlation, but we don’t have time to get into that.</a:t>
            </a:r>
          </a:p>
          <a:p>
            <a:endParaRPr lang="en-US" dirty="0"/>
          </a:p>
          <a:p>
            <a:r>
              <a:rPr lang="en-US" dirty="0"/>
              <a:t>Statistical analysis usually identifies associations: drug concentration goes up, glucose concentration goes down</a:t>
            </a:r>
          </a:p>
          <a:p>
            <a:r>
              <a:rPr lang="en-US" dirty="0"/>
              <a:t>But this does not have direction – we can’t tell from the analysis whether the drug affects the glucose concentration, or vice-versa</a:t>
            </a:r>
          </a:p>
          <a:p>
            <a:r>
              <a:rPr lang="en-US" dirty="0"/>
              <a:t>Association is just a statistical measure</a:t>
            </a:r>
          </a:p>
          <a:p>
            <a:endParaRPr lang="en-US" dirty="0"/>
          </a:p>
          <a:p>
            <a:r>
              <a:rPr lang="en-US" dirty="0"/>
              <a:t>Causal inference is the kind of analysis that tells you when there is _directionality_ of an effect</a:t>
            </a:r>
          </a:p>
          <a:p>
            <a:r>
              <a:rPr lang="en-US" dirty="0"/>
              <a:t>What I mean is that it predicts the consequences of making some kind of intervention</a:t>
            </a:r>
          </a:p>
          <a:p>
            <a:r>
              <a:rPr lang="en-US" dirty="0"/>
              <a:t>Like if you intervene to increase the dosage of a drug you _predict_ the change in blood glucose</a:t>
            </a:r>
          </a:p>
          <a:p>
            <a:r>
              <a:rPr lang="en-US" dirty="0"/>
              <a:t>Knowing a cause means you can predict the consequences of an intervention</a:t>
            </a:r>
          </a:p>
          <a:p>
            <a:endParaRPr lang="en-US" dirty="0"/>
          </a:p>
          <a:p>
            <a:r>
              <a:rPr lang="en-US" dirty="0"/>
              <a:t>And Causal Inference also allows us to “impute missing observations”</a:t>
            </a:r>
          </a:p>
          <a:p>
            <a:r>
              <a:rPr lang="en-US" dirty="0"/>
              <a:t>What this means is that we can infer the effect of an unseen cause</a:t>
            </a:r>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9</a:t>
            </a:fld>
            <a:endParaRPr lang="en-US"/>
          </a:p>
        </p:txBody>
      </p:sp>
    </p:spTree>
    <p:extLst>
      <p:ext uri="{BB962C8B-B14F-4D97-AF65-F5344CB8AC3E}">
        <p14:creationId xmlns:p14="http://schemas.microsoft.com/office/powerpoint/2010/main" val="223541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more tangible example…</a:t>
            </a:r>
          </a:p>
          <a:p>
            <a:endParaRPr lang="en-US" dirty="0"/>
          </a:p>
          <a:p>
            <a:r>
              <a:rPr lang="en-US" dirty="0"/>
              <a:t>Storm Bert hit the UK over last weekend.</a:t>
            </a:r>
          </a:p>
          <a:p>
            <a:r>
              <a:rPr lang="en-US" dirty="0"/>
              <a:t>If you looked outside during Storm Bert and you could see any trees, then you would have seen the trees swaying.</a:t>
            </a:r>
          </a:p>
          <a:p>
            <a:r>
              <a:rPr lang="en-US" dirty="0"/>
              <a:t>If you live by the sea, you would have seen the waves crashing.</a:t>
            </a:r>
          </a:p>
          <a:p>
            <a:endParaRPr lang="en-US" dirty="0"/>
          </a:p>
          <a:p>
            <a:r>
              <a:rPr lang="en-US" dirty="0"/>
              <a:t>Now, you know that if you look outside and see trees sway and waves crash, that it’s the _wind_ causing the waves and the trees to move.</a:t>
            </a:r>
          </a:p>
          <a:p>
            <a:r>
              <a:rPr lang="en-US" dirty="0"/>
              <a:t>But if you measured tree movement, or wave strength, and wind velocity, you could only ever find a statistical association</a:t>
            </a:r>
          </a:p>
          <a:p>
            <a:r>
              <a:rPr lang="en-US" dirty="0"/>
              <a:t>There is nothing else about that data that tells you whether the wind causes the trees to move, or the trees move and cause the wind to blow</a:t>
            </a:r>
          </a:p>
          <a:p>
            <a:endParaRPr lang="en-US" dirty="0"/>
          </a:p>
          <a:p>
            <a:r>
              <a:rPr lang="en-US" dirty="0"/>
              <a:t>So where does the causal information come from?</a:t>
            </a:r>
          </a:p>
          <a:p>
            <a:r>
              <a:rPr lang="en-US" dirty="0"/>
              <a:t>It comes from you, as a person, and your expectations and beliefs about the nature of reality.</a:t>
            </a:r>
          </a:p>
          <a:p>
            <a:r>
              <a:rPr lang="en-US" dirty="0"/>
              <a:t>You know that if the wind blows harder, the trees will move more.</a:t>
            </a:r>
          </a:p>
          <a:p>
            <a:r>
              <a:rPr lang="en-US" dirty="0"/>
              <a:t>And you know that if you climb into the tree and shake it really, really hard – you won’t make the wind blow any stronger.</a:t>
            </a:r>
          </a:p>
          <a:p>
            <a:r>
              <a:rPr lang="en-US" dirty="0"/>
              <a:t>So your causal beliefs are what allow you to take that statistical association and make predictions.</a:t>
            </a:r>
          </a:p>
          <a:p>
            <a:endParaRPr lang="en-US" dirty="0"/>
          </a:p>
          <a:p>
            <a:r>
              <a:rPr lang="en-US" dirty="0"/>
              <a:t>Likewise, if you see the trees sway and fall over, from the safety and comfort of your wind-free home, you can infer that there is a strong wind blowing.</a:t>
            </a:r>
          </a:p>
          <a:p>
            <a:r>
              <a:rPr lang="en-US" dirty="0"/>
              <a:t>So your causal beliefs allow you to draw conclusions about events that you are not measuring or experiencing.</a:t>
            </a:r>
          </a:p>
          <a:p>
            <a:endParaRPr lang="en-US" dirty="0"/>
          </a:p>
          <a:p>
            <a:endParaRPr lang="en-US" dirty="0"/>
          </a:p>
        </p:txBody>
      </p:sp>
      <p:sp>
        <p:nvSpPr>
          <p:cNvPr id="4" name="Slide Number Placeholder 3"/>
          <p:cNvSpPr>
            <a:spLocks noGrp="1"/>
          </p:cNvSpPr>
          <p:nvPr>
            <p:ph type="sldNum" sz="quarter" idx="5"/>
          </p:nvPr>
        </p:nvSpPr>
        <p:spPr/>
        <p:txBody>
          <a:bodyPr/>
          <a:lstStyle/>
          <a:p>
            <a:fld id="{9590136B-6324-2148-B719-6508D4020742}" type="slidenum">
              <a:rPr lang="en-US" smtClean="0"/>
              <a:t>10</a:t>
            </a:fld>
            <a:endParaRPr lang="en-US"/>
          </a:p>
        </p:txBody>
      </p:sp>
    </p:spTree>
    <p:extLst>
      <p:ext uri="{BB962C8B-B14F-4D97-AF65-F5344CB8AC3E}">
        <p14:creationId xmlns:p14="http://schemas.microsoft.com/office/powerpoint/2010/main" val="3834154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exactly the same way your beliefs about how the world works are your causal model for understanding whether trees make wind or wind blows trees,</a:t>
            </a:r>
          </a:p>
          <a:p>
            <a:r>
              <a:rPr lang="en-US" dirty="0"/>
              <a:t>Your beliefs about the system you are studying are your causal model for your experimental design</a:t>
            </a:r>
          </a:p>
          <a:p>
            <a:endParaRPr lang="en-US" dirty="0"/>
          </a:p>
          <a:p>
            <a:r>
              <a:rPr lang="en-US" dirty="0"/>
              <a:t>Suppose you set up an experiment to measure the association between alcohol consumption and reaction time.</a:t>
            </a:r>
          </a:p>
          <a:p>
            <a:r>
              <a:rPr lang="en-US" dirty="0"/>
              <a:t>The experiment goes well, and you find an association.</a:t>
            </a:r>
          </a:p>
          <a:p>
            <a:r>
              <a:rPr lang="en-US" dirty="0"/>
              <a:t>Your causal interpretation of that experiment – alcohol consumption _causes_ reaction time to get slower_ - is an expression of your understanding of the causal relationships of the system.</a:t>
            </a:r>
          </a:p>
        </p:txBody>
      </p:sp>
      <p:sp>
        <p:nvSpPr>
          <p:cNvPr id="4" name="Slide Number Placeholder 3"/>
          <p:cNvSpPr>
            <a:spLocks noGrp="1"/>
          </p:cNvSpPr>
          <p:nvPr>
            <p:ph type="sldNum" sz="quarter" idx="5"/>
          </p:nvPr>
        </p:nvSpPr>
        <p:spPr/>
        <p:txBody>
          <a:bodyPr/>
          <a:lstStyle/>
          <a:p>
            <a:fld id="{9590136B-6324-2148-B719-6508D4020742}" type="slidenum">
              <a:rPr lang="en-US" smtClean="0"/>
              <a:t>11</a:t>
            </a:fld>
            <a:endParaRPr lang="en-US"/>
          </a:p>
        </p:txBody>
      </p:sp>
    </p:spTree>
    <p:extLst>
      <p:ext uri="{BB962C8B-B14F-4D97-AF65-F5344CB8AC3E}">
        <p14:creationId xmlns:p14="http://schemas.microsoft.com/office/powerpoint/2010/main" val="186940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A68E-BFD6-81ED-8D6D-CA5291F3D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1A8EFB-CEE7-D6D3-B991-340F25CE5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0D44AAE-C7B9-F71D-480F-027CD6BD7765}"/>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6CF6DA27-5AB5-11F6-E2C3-3DAC01158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310A-AA67-82F0-23D3-FA46D01ADD9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77015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1F47-8865-5569-CD57-61A1417E2AF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EF6CE4-6CEB-0707-2BD4-8CD607A54A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492E9F-CD32-411F-7B5C-640F66430651}"/>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759D5F48-6A0E-36D4-438F-8DEE678C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BA1AA-3190-8D32-C646-8EC8284CA526}"/>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368698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77F98-665D-8161-DF46-EDF732C0EA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39E9B2-38ED-A8B3-5256-C5E6A2FC90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C1939D-2E6A-A378-21E1-2E0EDE90C352}"/>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D30DFCE1-B460-AC50-F5C4-E43362830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44C96-9C22-63A7-BB1C-A6BF9899256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92963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875F-D89D-B9BD-A974-431A3D2622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9E2606-3419-885E-9BB8-02000CD490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D4FA9B-323E-2DDF-EDE9-006C03EBBE4F}"/>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70BC8134-0B38-E8B2-7B47-09516EF99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ADCEC-7151-230D-D041-2A608CAF4B4D}"/>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401770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1430-E10E-5D11-3983-EB9D131C8C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760F74B-87F8-1A2D-1BB4-04A0403F7F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D5EE70-A83E-03C5-F528-4A9694335AAD}"/>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D890E3D9-750D-1D9B-81C7-031127E34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7F50E-8E65-B037-70E7-0C4C5BB3211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02872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80EB-8014-0F14-C137-A36BDDD927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00981A-1DD3-65A1-4459-C2D87E31C2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FBD2A84-0CF8-671E-FB38-6E3EF86804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6779D4-620F-7970-3734-70F80D8EDFDB}"/>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6" name="Footer Placeholder 5">
            <a:extLst>
              <a:ext uri="{FF2B5EF4-FFF2-40B4-BE49-F238E27FC236}">
                <a16:creationId xmlns:a16="http://schemas.microsoft.com/office/drawing/2014/main" id="{D7204109-0B60-0420-89B8-C6A12500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D94CB-21C5-D60D-C139-6CBD66B12C48}"/>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87302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F83C-F6DF-3330-217B-8BA611A512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B8B5F3-B1F4-355E-2ABE-C94065953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B27489-B060-BAF7-0C0C-CD42A70E5A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7F39B7-5518-4C37-F8D9-7FBB6F379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B9AF4D-A82A-5982-747B-F343804EDF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3F6253F-E620-459B-C3AE-071816A3A09F}"/>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8" name="Footer Placeholder 7">
            <a:extLst>
              <a:ext uri="{FF2B5EF4-FFF2-40B4-BE49-F238E27FC236}">
                <a16:creationId xmlns:a16="http://schemas.microsoft.com/office/drawing/2014/main" id="{0FFB7D51-E3F9-895F-7B29-8766837B5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372EB2-7D3B-771E-6D60-9FD0229ACD5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2341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24B7-8E2A-A334-98C6-1AACA083C1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4D673E-90A8-D58D-AEE9-8A81698BF9F0}"/>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4" name="Footer Placeholder 3">
            <a:extLst>
              <a:ext uri="{FF2B5EF4-FFF2-40B4-BE49-F238E27FC236}">
                <a16:creationId xmlns:a16="http://schemas.microsoft.com/office/drawing/2014/main" id="{1E56BB90-4D94-2249-DDD1-5903A67E90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92DD4F-0724-D3B5-8124-519148839731}"/>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96331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45DAD-E5F6-D261-B48F-B0DB4BD41941}"/>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3" name="Footer Placeholder 2">
            <a:extLst>
              <a:ext uri="{FF2B5EF4-FFF2-40B4-BE49-F238E27FC236}">
                <a16:creationId xmlns:a16="http://schemas.microsoft.com/office/drawing/2014/main" id="{E70F73C4-6486-9979-7CCC-D141435855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68D626-4711-68D7-3C1D-B391FB68EF3B}"/>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52707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B912-56B1-7AC3-181E-640E5FA28C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48FB46-BD29-82B4-CA4F-FE34E2299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9BDE28-12E4-B458-1280-EAA942926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ED9612-8F7B-E061-A190-BDB7E2439057}"/>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6" name="Footer Placeholder 5">
            <a:extLst>
              <a:ext uri="{FF2B5EF4-FFF2-40B4-BE49-F238E27FC236}">
                <a16:creationId xmlns:a16="http://schemas.microsoft.com/office/drawing/2014/main" id="{97893359-1A8A-8083-8132-591606C33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FADCA-7C25-E7FF-FA7C-36363842DD1F}"/>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1957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FEAB-A891-3D29-2305-82F219E813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C9CE8E2-572D-C97D-5A66-949E4637A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169FE3F-4545-C1ED-3A10-33044481D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EC29C7-409C-FE2F-076D-1560B5ABA5B4}"/>
              </a:ext>
            </a:extLst>
          </p:cNvPr>
          <p:cNvSpPr>
            <a:spLocks noGrp="1"/>
          </p:cNvSpPr>
          <p:nvPr>
            <p:ph type="dt" sz="half" idx="10"/>
          </p:nvPr>
        </p:nvSpPr>
        <p:spPr/>
        <p:txBody>
          <a:bodyPr/>
          <a:lstStyle/>
          <a:p>
            <a:fld id="{E27B6AC8-1E6D-0C4D-A63A-10A71B03FCBE}" type="datetimeFigureOut">
              <a:rPr lang="en-US" smtClean="0"/>
              <a:t>11/24/24</a:t>
            </a:fld>
            <a:endParaRPr lang="en-US"/>
          </a:p>
        </p:txBody>
      </p:sp>
      <p:sp>
        <p:nvSpPr>
          <p:cNvPr id="6" name="Footer Placeholder 5">
            <a:extLst>
              <a:ext uri="{FF2B5EF4-FFF2-40B4-BE49-F238E27FC236}">
                <a16:creationId xmlns:a16="http://schemas.microsoft.com/office/drawing/2014/main" id="{BD8280EF-37D2-624F-41F7-84915BC64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318A0-83C6-EF62-61E1-04102EA26C9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90956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9A34BE-1116-B7D7-A9C6-37C4C18463E6}"/>
              </a:ext>
            </a:extLst>
          </p:cNvPr>
          <p:cNvPicPr>
            <a:picLocks noChangeAspect="1"/>
          </p:cNvPicPr>
          <p:nvPr userDrawn="1"/>
        </p:nvPicPr>
        <p:blipFill>
          <a:blip r:embed="rId13"/>
          <a:stretch>
            <a:fillRect/>
          </a:stretch>
        </p:blipFill>
        <p:spPr>
          <a:xfrm>
            <a:off x="10291579" y="0"/>
            <a:ext cx="1472898" cy="1656883"/>
          </a:xfrm>
          <a:prstGeom prst="rect">
            <a:avLst/>
          </a:prstGeom>
        </p:spPr>
      </p:pic>
      <p:sp>
        <p:nvSpPr>
          <p:cNvPr id="2" name="Title Placeholder 1">
            <a:extLst>
              <a:ext uri="{FF2B5EF4-FFF2-40B4-BE49-F238E27FC236}">
                <a16:creationId xmlns:a16="http://schemas.microsoft.com/office/drawing/2014/main" id="{A6F776DE-389D-8F8C-ACDB-E1433A28B5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2941C5-0F0E-DAFE-E627-C046C10E6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037A1D-76FC-561B-F5BA-B57FADF98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B6AC8-1E6D-0C4D-A63A-10A71B03FCBE}" type="datetimeFigureOut">
              <a:rPr lang="en-US" smtClean="0"/>
              <a:t>11/24/24</a:t>
            </a:fld>
            <a:endParaRPr lang="en-US"/>
          </a:p>
        </p:txBody>
      </p:sp>
      <p:sp>
        <p:nvSpPr>
          <p:cNvPr id="5" name="Footer Placeholder 4">
            <a:extLst>
              <a:ext uri="{FF2B5EF4-FFF2-40B4-BE49-F238E27FC236}">
                <a16:creationId xmlns:a16="http://schemas.microsoft.com/office/drawing/2014/main" id="{52255726-BA4E-FC0D-E9E4-B4A0E4B22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5F0089-45B6-E923-EAA7-BF8FA0BB0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97602-1E4B-FF4E-8C81-10CB27122C81}" type="slidenum">
              <a:rPr lang="en-US" smtClean="0"/>
              <a:t>‹#›</a:t>
            </a:fld>
            <a:endParaRPr lang="en-US"/>
          </a:p>
        </p:txBody>
      </p:sp>
    </p:spTree>
    <p:extLst>
      <p:ext uri="{BB962C8B-B14F-4D97-AF65-F5344CB8AC3E}">
        <p14:creationId xmlns:p14="http://schemas.microsoft.com/office/powerpoint/2010/main" val="373127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eda.nc3rs.org.uk/"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sipbs-compbiol.github.io/MP968-Workshop_Experimental_Design/eda_account.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eda.nc3rs.org.uk/experimental-design-group#samplesiz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localhost:3271/references.html#ref-Karp2021-lc"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ipbs-compbiol.github.io/MP968-Workshop_Experimental_Design"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classes.myplace.strath.ac.uk/course/view.php?id=1569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1A9C-D0B6-878A-4BEC-438DE3E64C0B}"/>
              </a:ext>
            </a:extLst>
          </p:cNvPr>
          <p:cNvSpPr>
            <a:spLocks noGrp="1"/>
          </p:cNvSpPr>
          <p:nvPr>
            <p:ph type="ctrTitle"/>
          </p:nvPr>
        </p:nvSpPr>
        <p:spPr/>
        <p:txBody>
          <a:bodyPr>
            <a:normAutofit/>
          </a:bodyPr>
          <a:lstStyle/>
          <a:p>
            <a:r>
              <a:rPr lang="en-US" dirty="0"/>
              <a:t>MP968 Workshop:</a:t>
            </a:r>
            <a:br>
              <a:rPr lang="en-US" dirty="0"/>
            </a:br>
            <a:r>
              <a:rPr lang="en-US" dirty="0"/>
              <a:t>Experimental Design</a:t>
            </a:r>
          </a:p>
        </p:txBody>
      </p:sp>
      <p:sp>
        <p:nvSpPr>
          <p:cNvPr id="3" name="Subtitle 2">
            <a:extLst>
              <a:ext uri="{FF2B5EF4-FFF2-40B4-BE49-F238E27FC236}">
                <a16:creationId xmlns:a16="http://schemas.microsoft.com/office/drawing/2014/main" id="{761068F3-AE61-03F1-D83F-CA7A14E04DB5}"/>
              </a:ext>
            </a:extLst>
          </p:cNvPr>
          <p:cNvSpPr>
            <a:spLocks noGrp="1"/>
          </p:cNvSpPr>
          <p:nvPr>
            <p:ph type="subTitle" idx="1"/>
          </p:nvPr>
        </p:nvSpPr>
        <p:spPr/>
        <p:txBody>
          <a:bodyPr/>
          <a:lstStyle/>
          <a:p>
            <a:r>
              <a:rPr lang="en-US" dirty="0"/>
              <a:t>Dr Leighton Pritchard</a:t>
            </a:r>
          </a:p>
          <a:p>
            <a:r>
              <a:rPr lang="en-US" dirty="0" err="1"/>
              <a:t>leighton.Pritchard@strath.ac.uk</a:t>
            </a:r>
            <a:endParaRPr lang="en-US" dirty="0"/>
          </a:p>
        </p:txBody>
      </p:sp>
    </p:spTree>
    <p:extLst>
      <p:ext uri="{BB962C8B-B14F-4D97-AF65-F5344CB8AC3E}">
        <p14:creationId xmlns:p14="http://schemas.microsoft.com/office/powerpoint/2010/main" val="195366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n umbrella&#10;&#10;Description automatically generated">
            <a:extLst>
              <a:ext uri="{FF2B5EF4-FFF2-40B4-BE49-F238E27FC236}">
                <a16:creationId xmlns:a16="http://schemas.microsoft.com/office/drawing/2014/main" id="{BA95FFD2-2E42-23BD-A964-445B769A7959}"/>
              </a:ext>
            </a:extLst>
          </p:cNvPr>
          <p:cNvPicPr>
            <a:picLocks noChangeAspect="1"/>
          </p:cNvPicPr>
          <p:nvPr/>
        </p:nvPicPr>
        <p:blipFill>
          <a:blip r:embed="rId3"/>
          <a:stretch>
            <a:fillRect/>
          </a:stretch>
        </p:blipFill>
        <p:spPr>
          <a:xfrm>
            <a:off x="100703" y="451821"/>
            <a:ext cx="9936181" cy="5589102"/>
          </a:xfrm>
          <a:prstGeom prst="rect">
            <a:avLst/>
          </a:prstGeom>
        </p:spPr>
      </p:pic>
      <p:pic>
        <p:nvPicPr>
          <p:cNvPr id="5" name="Picture 4" descr="A large wave crashing against a wall&#10;&#10;Description automatically generated">
            <a:extLst>
              <a:ext uri="{FF2B5EF4-FFF2-40B4-BE49-F238E27FC236}">
                <a16:creationId xmlns:a16="http://schemas.microsoft.com/office/drawing/2014/main" id="{0E2B4A8E-B3FE-3E52-FA39-27A20CA484E0}"/>
              </a:ext>
            </a:extLst>
          </p:cNvPr>
          <p:cNvPicPr>
            <a:picLocks noChangeAspect="1"/>
          </p:cNvPicPr>
          <p:nvPr/>
        </p:nvPicPr>
        <p:blipFill>
          <a:blip r:embed="rId4"/>
          <a:stretch>
            <a:fillRect/>
          </a:stretch>
        </p:blipFill>
        <p:spPr>
          <a:xfrm>
            <a:off x="2939644" y="122810"/>
            <a:ext cx="7097240" cy="3984926"/>
          </a:xfrm>
          <a:prstGeom prst="rect">
            <a:avLst/>
          </a:prstGeom>
        </p:spPr>
      </p:pic>
      <p:pic>
        <p:nvPicPr>
          <p:cNvPr id="7" name="Picture 6" descr="A tree fallen over a road&#10;&#10;Description automatically generated">
            <a:extLst>
              <a:ext uri="{FF2B5EF4-FFF2-40B4-BE49-F238E27FC236}">
                <a16:creationId xmlns:a16="http://schemas.microsoft.com/office/drawing/2014/main" id="{E9EDC383-3447-3DDD-36B6-CDE4B2DC08B2}"/>
              </a:ext>
            </a:extLst>
          </p:cNvPr>
          <p:cNvPicPr>
            <a:picLocks noChangeAspect="1"/>
          </p:cNvPicPr>
          <p:nvPr/>
        </p:nvPicPr>
        <p:blipFill>
          <a:blip r:embed="rId5"/>
          <a:stretch>
            <a:fillRect/>
          </a:stretch>
        </p:blipFill>
        <p:spPr>
          <a:xfrm>
            <a:off x="6475289" y="2941691"/>
            <a:ext cx="5554133" cy="3696970"/>
          </a:xfrm>
          <a:prstGeom prst="rect">
            <a:avLst/>
          </a:prstGeom>
        </p:spPr>
      </p:pic>
    </p:spTree>
    <p:extLst>
      <p:ext uri="{BB962C8B-B14F-4D97-AF65-F5344CB8AC3E}">
        <p14:creationId xmlns:p14="http://schemas.microsoft.com/office/powerpoint/2010/main" val="288354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0974-8786-7744-B095-9FC60359C10A}"/>
              </a:ext>
            </a:extLst>
          </p:cNvPr>
          <p:cNvSpPr>
            <a:spLocks noGrp="1"/>
          </p:cNvSpPr>
          <p:nvPr>
            <p:ph type="title"/>
          </p:nvPr>
        </p:nvSpPr>
        <p:spPr/>
        <p:txBody>
          <a:bodyPr/>
          <a:lstStyle/>
          <a:p>
            <a:r>
              <a:rPr lang="en-US" dirty="0"/>
              <a:t>Causal Beliefs are Experimental Design</a:t>
            </a:r>
          </a:p>
        </p:txBody>
      </p:sp>
      <p:pic>
        <p:nvPicPr>
          <p:cNvPr id="5" name="Content Placeholder 4" descr="A couple of people in clothing pointing at each other&#10;&#10;Description automatically generated">
            <a:extLst>
              <a:ext uri="{FF2B5EF4-FFF2-40B4-BE49-F238E27FC236}">
                <a16:creationId xmlns:a16="http://schemas.microsoft.com/office/drawing/2014/main" id="{01B4993D-668C-674F-A0F7-3E84226C1E4E}"/>
              </a:ext>
            </a:extLst>
          </p:cNvPr>
          <p:cNvPicPr>
            <a:picLocks noGrp="1" noChangeAspect="1"/>
          </p:cNvPicPr>
          <p:nvPr>
            <p:ph idx="1"/>
          </p:nvPr>
        </p:nvPicPr>
        <p:blipFill>
          <a:blip r:embed="rId3"/>
          <a:stretch>
            <a:fillRect/>
          </a:stretch>
        </p:blipFill>
        <p:spPr>
          <a:xfrm>
            <a:off x="498437" y="1348457"/>
            <a:ext cx="6719944" cy="5327956"/>
          </a:xfrm>
        </p:spPr>
      </p:pic>
      <p:pic>
        <p:nvPicPr>
          <p:cNvPr id="7" name="Picture 6" descr="A bottle and glass of beer&#10;&#10;Description automatically generated">
            <a:extLst>
              <a:ext uri="{FF2B5EF4-FFF2-40B4-BE49-F238E27FC236}">
                <a16:creationId xmlns:a16="http://schemas.microsoft.com/office/drawing/2014/main" id="{432D5B61-DF61-C01E-2395-A675BC7CD7F4}"/>
              </a:ext>
            </a:extLst>
          </p:cNvPr>
          <p:cNvPicPr>
            <a:picLocks noChangeAspect="1"/>
          </p:cNvPicPr>
          <p:nvPr/>
        </p:nvPicPr>
        <p:blipFill>
          <a:blip r:embed="rId4"/>
          <a:stretch>
            <a:fillRect/>
          </a:stretch>
        </p:blipFill>
        <p:spPr>
          <a:xfrm>
            <a:off x="7730368" y="2514328"/>
            <a:ext cx="3963195" cy="2593587"/>
          </a:xfrm>
          <a:prstGeom prst="rect">
            <a:avLst/>
          </a:prstGeom>
        </p:spPr>
      </p:pic>
    </p:spTree>
    <p:extLst>
      <p:ext uri="{BB962C8B-B14F-4D97-AF65-F5344CB8AC3E}">
        <p14:creationId xmlns:p14="http://schemas.microsoft.com/office/powerpoint/2010/main" val="88638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4E71-A3C8-37E2-A3A5-D9BF3962E3AB}"/>
              </a:ext>
            </a:extLst>
          </p:cNvPr>
          <p:cNvSpPr>
            <a:spLocks noGrp="1"/>
          </p:cNvSpPr>
          <p:nvPr>
            <p:ph type="title"/>
          </p:nvPr>
        </p:nvSpPr>
        <p:spPr/>
        <p:txBody>
          <a:bodyPr/>
          <a:lstStyle/>
          <a:p>
            <a:r>
              <a:rPr lang="en-US" dirty="0"/>
              <a:t>Measurement</a:t>
            </a:r>
          </a:p>
        </p:txBody>
      </p:sp>
      <p:sp>
        <p:nvSpPr>
          <p:cNvPr id="3" name="Text Placeholder 2">
            <a:extLst>
              <a:ext uri="{FF2B5EF4-FFF2-40B4-BE49-F238E27FC236}">
                <a16:creationId xmlns:a16="http://schemas.microsoft.com/office/drawing/2014/main" id="{F37DA7AD-C9BF-EA1F-89C8-9D7394061162}"/>
              </a:ext>
            </a:extLst>
          </p:cNvPr>
          <p:cNvSpPr>
            <a:spLocks noGrp="1"/>
          </p:cNvSpPr>
          <p:nvPr>
            <p:ph type="body" idx="1"/>
          </p:nvPr>
        </p:nvSpPr>
        <p:spPr/>
        <p:txBody>
          <a:bodyPr/>
          <a:lstStyle/>
          <a:p>
            <a:r>
              <a:rPr lang="en-US" dirty="0"/>
              <a:t>Experimental measurements are estimates, and experimental design affects how good that estimate is</a:t>
            </a:r>
          </a:p>
        </p:txBody>
      </p:sp>
    </p:spTree>
    <p:extLst>
      <p:ext uri="{BB962C8B-B14F-4D97-AF65-F5344CB8AC3E}">
        <p14:creationId xmlns:p14="http://schemas.microsoft.com/office/powerpoint/2010/main" val="3181880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39C9-D3CD-398E-0F63-D1A58787DC13}"/>
              </a:ext>
            </a:extLst>
          </p:cNvPr>
          <p:cNvSpPr>
            <a:spLocks noGrp="1"/>
          </p:cNvSpPr>
          <p:nvPr>
            <p:ph type="title"/>
          </p:nvPr>
        </p:nvSpPr>
        <p:spPr>
          <a:xfrm>
            <a:off x="838200" y="365125"/>
            <a:ext cx="10515600" cy="1325563"/>
          </a:xfrm>
        </p:spPr>
        <p:txBody>
          <a:bodyPr anchor="ctr">
            <a:normAutofit/>
          </a:bodyPr>
          <a:lstStyle/>
          <a:p>
            <a:r>
              <a:rPr lang="en-US" dirty="0"/>
              <a:t>How wet is the Earth?</a:t>
            </a:r>
          </a:p>
        </p:txBody>
      </p:sp>
      <p:sp>
        <p:nvSpPr>
          <p:cNvPr id="3" name="Content Placeholder 2">
            <a:extLst>
              <a:ext uri="{FF2B5EF4-FFF2-40B4-BE49-F238E27FC236}">
                <a16:creationId xmlns:a16="http://schemas.microsoft.com/office/drawing/2014/main" id="{F616BD7E-9BE5-2A57-DBEB-B837CD8EA87C}"/>
              </a:ext>
            </a:extLst>
          </p:cNvPr>
          <p:cNvSpPr>
            <a:spLocks noGrp="1"/>
          </p:cNvSpPr>
          <p:nvPr>
            <p:ph sz="half" idx="1"/>
          </p:nvPr>
        </p:nvSpPr>
        <p:spPr>
          <a:xfrm>
            <a:off x="378610" y="2080898"/>
            <a:ext cx="6352390" cy="4540779"/>
          </a:xfrm>
        </p:spPr>
        <p:txBody>
          <a:bodyPr>
            <a:normAutofit/>
          </a:bodyPr>
          <a:lstStyle/>
          <a:p>
            <a:r>
              <a:rPr lang="en-US" b="1" dirty="0">
                <a:solidFill>
                  <a:schemeClr val="accent2">
                    <a:lumMod val="75000"/>
                  </a:schemeClr>
                </a:solidFill>
              </a:rPr>
              <a:t>What proportion of the Earth’s surface is water?</a:t>
            </a:r>
          </a:p>
          <a:p>
            <a:endParaRPr lang="en-US" dirty="0"/>
          </a:p>
          <a:p>
            <a:r>
              <a:rPr lang="en-US" dirty="0"/>
              <a:t>Can we measure this exactly, or only </a:t>
            </a:r>
            <a:r>
              <a:rPr lang="en-US" b="1" dirty="0">
                <a:solidFill>
                  <a:schemeClr val="accent5">
                    <a:lumMod val="75000"/>
                  </a:schemeClr>
                </a:solidFill>
              </a:rPr>
              <a:t>estimate</a:t>
            </a:r>
            <a:r>
              <a:rPr lang="en-US" dirty="0"/>
              <a:t> it?</a:t>
            </a:r>
          </a:p>
          <a:p>
            <a:endParaRPr lang="en-US" dirty="0"/>
          </a:p>
          <a:p>
            <a:r>
              <a:rPr lang="en-US" dirty="0"/>
              <a:t>If we’re estimating, how </a:t>
            </a:r>
            <a:r>
              <a:rPr lang="en-US" b="1" dirty="0">
                <a:solidFill>
                  <a:schemeClr val="accent6">
                    <a:lumMod val="75000"/>
                  </a:schemeClr>
                </a:solidFill>
              </a:rPr>
              <a:t>accurate</a:t>
            </a:r>
            <a:r>
              <a:rPr lang="en-US" dirty="0"/>
              <a:t> is our estimate, and </a:t>
            </a:r>
            <a:r>
              <a:rPr lang="en-US" b="1" dirty="0">
                <a:solidFill>
                  <a:schemeClr val="accent6">
                    <a:lumMod val="75000"/>
                  </a:schemeClr>
                </a:solidFill>
              </a:rPr>
              <a:t>what affects the accuracy</a:t>
            </a:r>
            <a:r>
              <a:rPr lang="en-US" dirty="0"/>
              <a:t>?</a:t>
            </a:r>
          </a:p>
        </p:txBody>
      </p:sp>
      <p:pic>
        <p:nvPicPr>
          <p:cNvPr id="5" name="Picture 4" descr="A water tap dripping from a beaker&#10;&#10;Description automatically generated">
            <a:extLst>
              <a:ext uri="{FF2B5EF4-FFF2-40B4-BE49-F238E27FC236}">
                <a16:creationId xmlns:a16="http://schemas.microsoft.com/office/drawing/2014/main" id="{906EE4AA-39FB-B4D1-3FED-E3BBBF4B1148}"/>
              </a:ext>
            </a:extLst>
          </p:cNvPr>
          <p:cNvPicPr>
            <a:picLocks noChangeAspect="1"/>
          </p:cNvPicPr>
          <p:nvPr/>
        </p:nvPicPr>
        <p:blipFill>
          <a:blip r:embed="rId3"/>
          <a:stretch>
            <a:fillRect/>
          </a:stretch>
        </p:blipFill>
        <p:spPr>
          <a:xfrm>
            <a:off x="7164593" y="1825624"/>
            <a:ext cx="4796053" cy="4796053"/>
          </a:xfrm>
          <a:prstGeom prst="rect">
            <a:avLst/>
          </a:prstGeom>
          <a:noFill/>
        </p:spPr>
      </p:pic>
    </p:spTree>
    <p:extLst>
      <p:ext uri="{BB962C8B-B14F-4D97-AF65-F5344CB8AC3E}">
        <p14:creationId xmlns:p14="http://schemas.microsoft.com/office/powerpoint/2010/main" val="3538128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585F-B2C9-E67D-A0F2-E86CC8CF9128}"/>
              </a:ext>
            </a:extLst>
          </p:cNvPr>
          <p:cNvSpPr>
            <a:spLocks noGrp="1"/>
          </p:cNvSpPr>
          <p:nvPr>
            <p:ph type="title"/>
          </p:nvPr>
        </p:nvSpPr>
        <p:spPr>
          <a:xfrm>
            <a:off x="838200" y="365125"/>
            <a:ext cx="10515600" cy="1325563"/>
          </a:xfrm>
        </p:spPr>
        <p:txBody>
          <a:bodyPr anchor="ctr">
            <a:normAutofit/>
          </a:bodyPr>
          <a:lstStyle/>
          <a:p>
            <a:r>
              <a:rPr lang="en-US" dirty="0"/>
              <a:t>How to measure the Earth’s surface?</a:t>
            </a:r>
          </a:p>
        </p:txBody>
      </p:sp>
      <p:sp>
        <p:nvSpPr>
          <p:cNvPr id="3" name="Content Placeholder 2">
            <a:extLst>
              <a:ext uri="{FF2B5EF4-FFF2-40B4-BE49-F238E27FC236}">
                <a16:creationId xmlns:a16="http://schemas.microsoft.com/office/drawing/2014/main" id="{1D659654-D3F0-D7AF-F775-79D32CEC2B9F}"/>
              </a:ext>
            </a:extLst>
          </p:cNvPr>
          <p:cNvSpPr>
            <a:spLocks noGrp="1"/>
          </p:cNvSpPr>
          <p:nvPr>
            <p:ph sz="half" idx="1"/>
          </p:nvPr>
        </p:nvSpPr>
        <p:spPr>
          <a:xfrm>
            <a:off x="450924" y="1702547"/>
            <a:ext cx="6186544" cy="4790328"/>
          </a:xfrm>
        </p:spPr>
        <p:txBody>
          <a:bodyPr>
            <a:normAutofit/>
          </a:bodyPr>
          <a:lstStyle/>
          <a:p>
            <a:r>
              <a:rPr lang="en-US" dirty="0"/>
              <a:t>Pour the water into a beaker?</a:t>
            </a:r>
          </a:p>
          <a:p>
            <a:r>
              <a:rPr lang="en-US" dirty="0"/>
              <a:t>Measure all coastlines with a ruler?</a:t>
            </a:r>
          </a:p>
          <a:p>
            <a:pPr lvl="1"/>
            <a:r>
              <a:rPr lang="en-US" sz="2800" dirty="0"/>
              <a:t>In person?</a:t>
            </a:r>
          </a:p>
          <a:p>
            <a:pPr lvl="1"/>
            <a:r>
              <a:rPr lang="en-US" sz="2800" dirty="0"/>
              <a:t>In satellite photos?</a:t>
            </a:r>
          </a:p>
          <a:p>
            <a:pPr lvl="1"/>
            <a:endParaRPr lang="en-US" sz="2800" dirty="0"/>
          </a:p>
          <a:p>
            <a:r>
              <a:rPr lang="en-US" b="1" dirty="0">
                <a:solidFill>
                  <a:schemeClr val="accent6">
                    <a:lumMod val="75000"/>
                  </a:schemeClr>
                </a:solidFill>
              </a:rPr>
              <a:t>We can’t get an exact measure, so we need to estimate</a:t>
            </a:r>
          </a:p>
          <a:p>
            <a:endParaRPr lang="en-US" dirty="0"/>
          </a:p>
          <a:p>
            <a:r>
              <a:rPr lang="en-US" b="1" dirty="0">
                <a:solidFill>
                  <a:schemeClr val="accent4">
                    <a:lumMod val="75000"/>
                  </a:schemeClr>
                </a:solidFill>
              </a:rPr>
              <a:t>Let’s spin the globe!</a:t>
            </a:r>
            <a:r>
              <a:rPr lang="en-US" dirty="0"/>
              <a:t> (An experiment!)</a:t>
            </a:r>
          </a:p>
        </p:txBody>
      </p:sp>
      <p:pic>
        <p:nvPicPr>
          <p:cNvPr id="5" name="Picture 4" descr="A close-up of a globe&#10;&#10;Description automatically generated">
            <a:extLst>
              <a:ext uri="{FF2B5EF4-FFF2-40B4-BE49-F238E27FC236}">
                <a16:creationId xmlns:a16="http://schemas.microsoft.com/office/drawing/2014/main" id="{DFB7589A-D41B-3F3B-224B-9A74BBFDD6DD}"/>
              </a:ext>
            </a:extLst>
          </p:cNvPr>
          <p:cNvPicPr>
            <a:picLocks noChangeAspect="1"/>
          </p:cNvPicPr>
          <p:nvPr/>
        </p:nvPicPr>
        <p:blipFill>
          <a:blip r:embed="rId3"/>
          <a:stretch>
            <a:fillRect/>
          </a:stretch>
        </p:blipFill>
        <p:spPr>
          <a:xfrm>
            <a:off x="6981713" y="1690688"/>
            <a:ext cx="4989690" cy="4989690"/>
          </a:xfrm>
          <a:prstGeom prst="rect">
            <a:avLst/>
          </a:prstGeom>
          <a:noFill/>
        </p:spPr>
      </p:pic>
    </p:spTree>
    <p:extLst>
      <p:ext uri="{BB962C8B-B14F-4D97-AF65-F5344CB8AC3E}">
        <p14:creationId xmlns:p14="http://schemas.microsoft.com/office/powerpoint/2010/main" val="3619555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influence and influence&#10;&#10;Description automatically generated">
            <a:extLst>
              <a:ext uri="{FF2B5EF4-FFF2-40B4-BE49-F238E27FC236}">
                <a16:creationId xmlns:a16="http://schemas.microsoft.com/office/drawing/2014/main" id="{819CDF38-3CB9-7475-F3B0-BC47927D12FC}"/>
              </a:ext>
            </a:extLst>
          </p:cNvPr>
          <p:cNvPicPr>
            <a:picLocks noChangeAspect="1"/>
          </p:cNvPicPr>
          <p:nvPr/>
        </p:nvPicPr>
        <p:blipFill>
          <a:blip r:embed="rId3"/>
          <a:stretch>
            <a:fillRect/>
          </a:stretch>
        </p:blipFill>
        <p:spPr>
          <a:xfrm>
            <a:off x="6925235" y="2110011"/>
            <a:ext cx="5181600" cy="3782566"/>
          </a:xfrm>
          <a:prstGeom prst="rect">
            <a:avLst/>
          </a:prstGeom>
          <a:noFill/>
        </p:spPr>
      </p:pic>
      <p:sp>
        <p:nvSpPr>
          <p:cNvPr id="2" name="Title 1">
            <a:extLst>
              <a:ext uri="{FF2B5EF4-FFF2-40B4-BE49-F238E27FC236}">
                <a16:creationId xmlns:a16="http://schemas.microsoft.com/office/drawing/2014/main" id="{7E1E21F3-9E90-F64C-8E0F-2B7072FBB6D3}"/>
              </a:ext>
            </a:extLst>
          </p:cNvPr>
          <p:cNvSpPr>
            <a:spLocks noGrp="1"/>
          </p:cNvSpPr>
          <p:nvPr>
            <p:ph type="title"/>
          </p:nvPr>
        </p:nvSpPr>
        <p:spPr>
          <a:xfrm>
            <a:off x="838200" y="365125"/>
            <a:ext cx="10515600" cy="1325563"/>
          </a:xfrm>
        </p:spPr>
        <p:txBody>
          <a:bodyPr anchor="ctr">
            <a:normAutofit/>
          </a:bodyPr>
          <a:lstStyle/>
          <a:p>
            <a:r>
              <a:rPr lang="en-US" dirty="0"/>
              <a:t>What affects our measurements?</a:t>
            </a:r>
          </a:p>
        </p:txBody>
      </p:sp>
      <p:sp>
        <p:nvSpPr>
          <p:cNvPr id="3" name="Content Placeholder 2">
            <a:extLst>
              <a:ext uri="{FF2B5EF4-FFF2-40B4-BE49-F238E27FC236}">
                <a16:creationId xmlns:a16="http://schemas.microsoft.com/office/drawing/2014/main" id="{55F85D31-0EDD-1F52-782B-BD7B96C6813E}"/>
              </a:ext>
            </a:extLst>
          </p:cNvPr>
          <p:cNvSpPr>
            <a:spLocks noGrp="1"/>
          </p:cNvSpPr>
          <p:nvPr>
            <p:ph sz="half" idx="1"/>
          </p:nvPr>
        </p:nvSpPr>
        <p:spPr>
          <a:xfrm>
            <a:off x="185499" y="1525476"/>
            <a:ext cx="7265503" cy="4951636"/>
          </a:xfrm>
        </p:spPr>
        <p:txBody>
          <a:bodyPr>
            <a:normAutofit/>
          </a:bodyPr>
          <a:lstStyle/>
          <a:p>
            <a:r>
              <a:rPr lang="en-US" sz="2400" b="1" dirty="0">
                <a:solidFill>
                  <a:schemeClr val="accent6">
                    <a:lumMod val="75000"/>
                  </a:schemeClr>
                </a:solidFill>
              </a:rPr>
              <a:t>We measure the number of times we hit “water” (</a:t>
            </a:r>
            <a:r>
              <a:rPr lang="en-US" sz="2400" b="1" i="1" dirty="0">
                <a:solidFill>
                  <a:schemeClr val="accent6">
                    <a:lumMod val="75000"/>
                  </a:schemeClr>
                </a:solidFill>
              </a:rPr>
              <a:t>W</a:t>
            </a:r>
            <a:r>
              <a:rPr lang="en-US" sz="2400" b="1" dirty="0">
                <a:solidFill>
                  <a:schemeClr val="accent6">
                    <a:lumMod val="75000"/>
                  </a:schemeClr>
                </a:solidFill>
              </a:rPr>
              <a:t>), and how many times we hit “land” (</a:t>
            </a:r>
            <a:r>
              <a:rPr lang="en-US" sz="2400" b="1" i="1" dirty="0">
                <a:solidFill>
                  <a:schemeClr val="accent6">
                    <a:lumMod val="75000"/>
                  </a:schemeClr>
                </a:solidFill>
              </a:rPr>
              <a:t>L</a:t>
            </a:r>
            <a:r>
              <a:rPr lang="en-US" sz="2400" b="1" dirty="0">
                <a:solidFill>
                  <a:schemeClr val="accent6">
                    <a:lumMod val="75000"/>
                  </a:schemeClr>
                </a:solidFill>
              </a:rPr>
              <a:t>)</a:t>
            </a:r>
          </a:p>
          <a:p>
            <a:pPr lvl="1"/>
            <a:r>
              <a:rPr lang="en-US" sz="2000" dirty="0"/>
              <a:t>These are our measured outcomes – </a:t>
            </a:r>
            <a:r>
              <a:rPr lang="en-US" sz="2000" i="1" dirty="0"/>
              <a:t>dependent variables</a:t>
            </a:r>
            <a:endParaRPr lang="en-US" sz="2000" dirty="0"/>
          </a:p>
          <a:p>
            <a:endParaRPr lang="en-US" sz="2400" dirty="0"/>
          </a:p>
          <a:p>
            <a:r>
              <a:rPr lang="en-US" sz="2400" dirty="0">
                <a:solidFill>
                  <a:schemeClr val="accent5">
                    <a:lumMod val="75000"/>
                  </a:schemeClr>
                </a:solidFill>
              </a:rPr>
              <a:t>The number of times we spin the globe and make a measurement, </a:t>
            </a:r>
            <a:r>
              <a:rPr lang="en-US" sz="2400" i="1" dirty="0">
                <a:solidFill>
                  <a:schemeClr val="accent5">
                    <a:lumMod val="75000"/>
                  </a:schemeClr>
                </a:solidFill>
              </a:rPr>
              <a:t>N</a:t>
            </a:r>
          </a:p>
          <a:p>
            <a:pPr lvl="1"/>
            <a:r>
              <a:rPr lang="en-US" sz="2000" i="1" dirty="0"/>
              <a:t>N</a:t>
            </a:r>
            <a:r>
              <a:rPr lang="en-US" sz="2000" dirty="0"/>
              <a:t> is an independent variable</a:t>
            </a:r>
          </a:p>
          <a:p>
            <a:endParaRPr lang="en-US" sz="2400" i="1" dirty="0"/>
          </a:p>
          <a:p>
            <a:r>
              <a:rPr lang="en-US" sz="2400" dirty="0"/>
              <a:t>The more times we spin the globe, the larger </a:t>
            </a:r>
            <a:r>
              <a:rPr lang="en-US" sz="2400" i="1" dirty="0"/>
              <a:t>W</a:t>
            </a:r>
            <a:r>
              <a:rPr lang="en-US" sz="2400" dirty="0"/>
              <a:t> and </a:t>
            </a:r>
            <a:r>
              <a:rPr lang="en-US" sz="2400" i="1" dirty="0"/>
              <a:t>L</a:t>
            </a:r>
            <a:r>
              <a:rPr lang="en-US" sz="2400" dirty="0"/>
              <a:t> can be</a:t>
            </a:r>
          </a:p>
          <a:p>
            <a:endParaRPr lang="en-US" sz="2400" dirty="0"/>
          </a:p>
          <a:p>
            <a:r>
              <a:rPr lang="en-US" sz="2400" dirty="0"/>
              <a:t>Represent this with a </a:t>
            </a:r>
            <a:r>
              <a:rPr lang="en-US" sz="2400" b="1" i="1" dirty="0">
                <a:solidFill>
                  <a:srgbClr val="7030A0"/>
                </a:solidFill>
              </a:rPr>
              <a:t>causal graph</a:t>
            </a:r>
          </a:p>
        </p:txBody>
      </p:sp>
    </p:spTree>
    <p:extLst>
      <p:ext uri="{BB962C8B-B14F-4D97-AF65-F5344CB8AC3E}">
        <p14:creationId xmlns:p14="http://schemas.microsoft.com/office/powerpoint/2010/main" val="164337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3FAE-578A-0C9A-D728-A8978375F403}"/>
              </a:ext>
            </a:extLst>
          </p:cNvPr>
          <p:cNvSpPr>
            <a:spLocks noGrp="1"/>
          </p:cNvSpPr>
          <p:nvPr>
            <p:ph type="title"/>
          </p:nvPr>
        </p:nvSpPr>
        <p:spPr>
          <a:xfrm>
            <a:off x="838200" y="365125"/>
            <a:ext cx="10515600" cy="1325563"/>
          </a:xfrm>
        </p:spPr>
        <p:txBody>
          <a:bodyPr anchor="ctr">
            <a:normAutofit/>
          </a:bodyPr>
          <a:lstStyle/>
          <a:p>
            <a:r>
              <a:rPr lang="en-US" dirty="0"/>
              <a:t>What affects our measurements?</a:t>
            </a:r>
          </a:p>
        </p:txBody>
      </p:sp>
      <p:sp>
        <p:nvSpPr>
          <p:cNvPr id="3" name="Content Placeholder 2">
            <a:extLst>
              <a:ext uri="{FF2B5EF4-FFF2-40B4-BE49-F238E27FC236}">
                <a16:creationId xmlns:a16="http://schemas.microsoft.com/office/drawing/2014/main" id="{3FF68CEC-0616-4CFE-2A25-B173750F7627}"/>
              </a:ext>
            </a:extLst>
          </p:cNvPr>
          <p:cNvSpPr>
            <a:spLocks noGrp="1"/>
          </p:cNvSpPr>
          <p:nvPr>
            <p:ph sz="half" idx="1"/>
          </p:nvPr>
        </p:nvSpPr>
        <p:spPr>
          <a:xfrm>
            <a:off x="315528" y="1502895"/>
            <a:ext cx="5981221" cy="4736539"/>
          </a:xfrm>
        </p:spPr>
        <p:txBody>
          <a:bodyPr>
            <a:normAutofit/>
          </a:bodyPr>
          <a:lstStyle/>
          <a:p>
            <a:r>
              <a:rPr lang="en-GB" i="1" dirty="0"/>
              <a:t>p</a:t>
            </a:r>
            <a:r>
              <a:rPr lang="en-GB" dirty="0"/>
              <a:t>, our </a:t>
            </a:r>
            <a:r>
              <a:rPr lang="en-GB" b="1" i="1" dirty="0" err="1">
                <a:solidFill>
                  <a:srgbClr val="FF0000"/>
                </a:solidFill>
              </a:rPr>
              <a:t>estimand</a:t>
            </a:r>
            <a:r>
              <a:rPr lang="en-GB" dirty="0"/>
              <a:t>, is a variable representing the proportion of the globe that is covered with water</a:t>
            </a:r>
          </a:p>
          <a:p>
            <a:pPr lvl="1"/>
            <a:r>
              <a:rPr lang="en-GB" dirty="0"/>
              <a:t>We </a:t>
            </a:r>
            <a:r>
              <a:rPr lang="en-GB" b="1" dirty="0">
                <a:solidFill>
                  <a:schemeClr val="accent5">
                    <a:lumMod val="75000"/>
                  </a:schemeClr>
                </a:solidFill>
              </a:rPr>
              <a:t>cannot directly observe </a:t>
            </a:r>
            <a:r>
              <a:rPr lang="en-GB" dirty="0"/>
              <a:t>this value.</a:t>
            </a:r>
          </a:p>
          <a:p>
            <a:pPr lvl="1"/>
            <a:r>
              <a:rPr lang="en-GB" dirty="0"/>
              <a:t>We can only measure/estimate it indirectly</a:t>
            </a:r>
            <a:endParaRPr lang="en-GB" sz="2800" dirty="0"/>
          </a:p>
          <a:p>
            <a:pPr lvl="1"/>
            <a:endParaRPr lang="en-GB" sz="2800" dirty="0"/>
          </a:p>
          <a:p>
            <a:r>
              <a:rPr lang="en-GB" dirty="0"/>
              <a:t>If </a:t>
            </a:r>
            <a:r>
              <a:rPr lang="en-GB" i="1" dirty="0"/>
              <a:t>p</a:t>
            </a:r>
            <a:r>
              <a:rPr lang="en-GB" dirty="0"/>
              <a:t> is large (more water on the Earth) we expect </a:t>
            </a:r>
            <a:r>
              <a:rPr lang="en-GB" i="1" dirty="0"/>
              <a:t>W</a:t>
            </a:r>
            <a:r>
              <a:rPr lang="en-GB" dirty="0"/>
              <a:t> to be large</a:t>
            </a:r>
          </a:p>
          <a:p>
            <a:r>
              <a:rPr lang="en-GB" dirty="0"/>
              <a:t>If </a:t>
            </a:r>
            <a:r>
              <a:rPr lang="en-GB" i="1" dirty="0"/>
              <a:t>p</a:t>
            </a:r>
            <a:r>
              <a:rPr lang="en-GB" dirty="0"/>
              <a:t> is small (less water on the Earth) we expect </a:t>
            </a:r>
            <a:r>
              <a:rPr lang="en-GB" i="1" dirty="0"/>
              <a:t>L</a:t>
            </a:r>
            <a:r>
              <a:rPr lang="en-GB" dirty="0"/>
              <a:t> to be large</a:t>
            </a:r>
          </a:p>
          <a:p>
            <a:pPr lvl="1"/>
            <a:endParaRPr lang="en-GB" sz="2800" dirty="0"/>
          </a:p>
          <a:p>
            <a:endParaRPr lang="en-US" dirty="0"/>
          </a:p>
        </p:txBody>
      </p:sp>
      <p:pic>
        <p:nvPicPr>
          <p:cNvPr id="5" name="Picture 4" descr="A diagram of a diagram&#10;&#10;Description automatically generated">
            <a:extLst>
              <a:ext uri="{FF2B5EF4-FFF2-40B4-BE49-F238E27FC236}">
                <a16:creationId xmlns:a16="http://schemas.microsoft.com/office/drawing/2014/main" id="{50F8A038-0985-E34A-FEDA-A66A972068A4}"/>
              </a:ext>
            </a:extLst>
          </p:cNvPr>
          <p:cNvPicPr>
            <a:picLocks noChangeAspect="1"/>
          </p:cNvPicPr>
          <p:nvPr/>
        </p:nvPicPr>
        <p:blipFill>
          <a:blip r:embed="rId3"/>
          <a:stretch>
            <a:fillRect/>
          </a:stretch>
        </p:blipFill>
        <p:spPr>
          <a:xfrm>
            <a:off x="6210778" y="2141537"/>
            <a:ext cx="5981222" cy="4351338"/>
          </a:xfrm>
          <a:prstGeom prst="rect">
            <a:avLst/>
          </a:prstGeom>
          <a:noFill/>
        </p:spPr>
      </p:pic>
    </p:spTree>
    <p:extLst>
      <p:ext uri="{BB962C8B-B14F-4D97-AF65-F5344CB8AC3E}">
        <p14:creationId xmlns:p14="http://schemas.microsoft.com/office/powerpoint/2010/main" val="124689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20788-9E2D-ADEE-0633-A4E82BA8B05E}"/>
            </a:ext>
          </a:extLst>
        </p:cNvPr>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A8A1915B-9D33-A7C6-7D5F-4ADD5EADE508}"/>
              </a:ext>
            </a:extLst>
          </p:cNvPr>
          <p:cNvPicPr>
            <a:picLocks noChangeAspect="1"/>
          </p:cNvPicPr>
          <p:nvPr/>
        </p:nvPicPr>
        <p:blipFill>
          <a:blip r:embed="rId3"/>
          <a:stretch>
            <a:fillRect/>
          </a:stretch>
        </p:blipFill>
        <p:spPr>
          <a:xfrm>
            <a:off x="6210778" y="2141537"/>
            <a:ext cx="5981222" cy="4351338"/>
          </a:xfrm>
          <a:prstGeom prst="rect">
            <a:avLst/>
          </a:prstGeom>
          <a:noFill/>
        </p:spPr>
      </p:pic>
      <p:sp>
        <p:nvSpPr>
          <p:cNvPr id="2" name="Title 1">
            <a:extLst>
              <a:ext uri="{FF2B5EF4-FFF2-40B4-BE49-F238E27FC236}">
                <a16:creationId xmlns:a16="http://schemas.microsoft.com/office/drawing/2014/main" id="{B12D031C-BEEA-3FBE-9473-A44BDA211078}"/>
              </a:ext>
            </a:extLst>
          </p:cNvPr>
          <p:cNvSpPr>
            <a:spLocks noGrp="1"/>
          </p:cNvSpPr>
          <p:nvPr>
            <p:ph type="title"/>
          </p:nvPr>
        </p:nvSpPr>
        <p:spPr>
          <a:xfrm>
            <a:off x="838200" y="365125"/>
            <a:ext cx="10515600" cy="1325563"/>
          </a:xfrm>
        </p:spPr>
        <p:txBody>
          <a:bodyPr anchor="ctr">
            <a:normAutofit/>
          </a:bodyPr>
          <a:lstStyle/>
          <a:p>
            <a:r>
              <a:rPr lang="en-US" dirty="0"/>
              <a:t>What the graph means</a:t>
            </a:r>
          </a:p>
        </p:txBody>
      </p:sp>
      <p:sp>
        <p:nvSpPr>
          <p:cNvPr id="3" name="Content Placeholder 2">
            <a:extLst>
              <a:ext uri="{FF2B5EF4-FFF2-40B4-BE49-F238E27FC236}">
                <a16:creationId xmlns:a16="http://schemas.microsoft.com/office/drawing/2014/main" id="{F6EA844D-28A1-FF3D-B86F-672269AAD930}"/>
              </a:ext>
            </a:extLst>
          </p:cNvPr>
          <p:cNvSpPr>
            <a:spLocks noGrp="1"/>
          </p:cNvSpPr>
          <p:nvPr>
            <p:ph sz="half" idx="1"/>
          </p:nvPr>
        </p:nvSpPr>
        <p:spPr>
          <a:xfrm>
            <a:off x="170672" y="1865034"/>
            <a:ext cx="6420250" cy="4736539"/>
          </a:xfrm>
        </p:spPr>
        <p:txBody>
          <a:bodyPr>
            <a:normAutofit/>
          </a:bodyPr>
          <a:lstStyle/>
          <a:p>
            <a:r>
              <a:rPr lang="en-US" dirty="0"/>
              <a:t>There is </a:t>
            </a:r>
            <a:r>
              <a:rPr lang="en-US" dirty="0">
                <a:solidFill>
                  <a:schemeClr val="accent6">
                    <a:lumMod val="75000"/>
                  </a:schemeClr>
                </a:solidFill>
              </a:rPr>
              <a:t>no arrow linking </a:t>
            </a:r>
            <a:r>
              <a:rPr lang="en-US" i="1" dirty="0">
                <a:solidFill>
                  <a:schemeClr val="accent6">
                    <a:lumMod val="75000"/>
                  </a:schemeClr>
                </a:solidFill>
              </a:rPr>
              <a:t>W</a:t>
            </a:r>
            <a:r>
              <a:rPr lang="en-US" dirty="0">
                <a:solidFill>
                  <a:schemeClr val="accent6">
                    <a:lumMod val="75000"/>
                  </a:schemeClr>
                </a:solidFill>
              </a:rPr>
              <a:t> to </a:t>
            </a:r>
            <a:r>
              <a:rPr lang="en-US" i="1" dirty="0">
                <a:solidFill>
                  <a:schemeClr val="accent6">
                    <a:lumMod val="75000"/>
                  </a:schemeClr>
                </a:solidFill>
              </a:rPr>
              <a:t>L</a:t>
            </a:r>
            <a:r>
              <a:rPr lang="en-US" dirty="0">
                <a:solidFill>
                  <a:schemeClr val="accent6">
                    <a:lumMod val="75000"/>
                  </a:schemeClr>
                </a:solidFill>
              </a:rPr>
              <a:t> or </a:t>
            </a:r>
            <a:r>
              <a:rPr lang="en-US" i="1" dirty="0">
                <a:solidFill>
                  <a:schemeClr val="accent6">
                    <a:lumMod val="75000"/>
                  </a:schemeClr>
                </a:solidFill>
              </a:rPr>
              <a:t>L</a:t>
            </a:r>
            <a:r>
              <a:rPr lang="en-US" dirty="0">
                <a:solidFill>
                  <a:schemeClr val="accent6">
                    <a:lumMod val="75000"/>
                  </a:schemeClr>
                </a:solidFill>
              </a:rPr>
              <a:t> to </a:t>
            </a:r>
            <a:r>
              <a:rPr lang="en-US" i="1" dirty="0">
                <a:solidFill>
                  <a:schemeClr val="accent6">
                    <a:lumMod val="75000"/>
                  </a:schemeClr>
                </a:solidFill>
              </a:rPr>
              <a:t>W</a:t>
            </a:r>
          </a:p>
          <a:p>
            <a:pPr lvl="1"/>
            <a:r>
              <a:rPr lang="en-US" dirty="0"/>
              <a:t>They are </a:t>
            </a:r>
            <a:r>
              <a:rPr lang="en-US" i="1" dirty="0"/>
              <a:t>independent measurements </a:t>
            </a:r>
            <a:r>
              <a:rPr lang="en-US" dirty="0"/>
              <a:t>that do not influence each other</a:t>
            </a:r>
          </a:p>
          <a:p>
            <a:pPr lvl="1"/>
            <a:r>
              <a:rPr lang="en-US" dirty="0"/>
              <a:t>We have the same probability of observing a W or L, regardless of the last observation</a:t>
            </a:r>
          </a:p>
          <a:p>
            <a:pPr lvl="1"/>
            <a:endParaRPr lang="en-US" dirty="0"/>
          </a:p>
          <a:p>
            <a:r>
              <a:rPr lang="en-US" dirty="0"/>
              <a:t>The graph </a:t>
            </a:r>
            <a:r>
              <a:rPr lang="en-US" dirty="0">
                <a:solidFill>
                  <a:schemeClr val="accent5">
                    <a:lumMod val="75000"/>
                  </a:schemeClr>
                </a:solidFill>
              </a:rPr>
              <a:t>does not tell us </a:t>
            </a:r>
            <a:r>
              <a:rPr lang="en-US" i="1" dirty="0">
                <a:solidFill>
                  <a:schemeClr val="accent5">
                    <a:lumMod val="75000"/>
                  </a:schemeClr>
                </a:solidFill>
              </a:rPr>
              <a:t>how</a:t>
            </a:r>
            <a:r>
              <a:rPr lang="en-US" dirty="0">
                <a:solidFill>
                  <a:schemeClr val="accent5">
                    <a:lumMod val="75000"/>
                  </a:schemeClr>
                </a:solidFill>
              </a:rPr>
              <a:t> </a:t>
            </a:r>
            <a:r>
              <a:rPr lang="en-US" i="1" dirty="0">
                <a:solidFill>
                  <a:schemeClr val="accent5">
                    <a:lumMod val="75000"/>
                  </a:schemeClr>
                </a:solidFill>
              </a:rPr>
              <a:t>p</a:t>
            </a:r>
            <a:r>
              <a:rPr lang="en-US" dirty="0">
                <a:solidFill>
                  <a:schemeClr val="accent5">
                    <a:lumMod val="75000"/>
                  </a:schemeClr>
                </a:solidFill>
              </a:rPr>
              <a:t> and </a:t>
            </a:r>
            <a:r>
              <a:rPr lang="en-US" i="1" dirty="0">
                <a:solidFill>
                  <a:schemeClr val="accent5">
                    <a:lumMod val="75000"/>
                  </a:schemeClr>
                </a:solidFill>
              </a:rPr>
              <a:t>N</a:t>
            </a:r>
            <a:r>
              <a:rPr lang="en-US" dirty="0">
                <a:solidFill>
                  <a:schemeClr val="accent5">
                    <a:lumMod val="75000"/>
                  </a:schemeClr>
                </a:solidFill>
              </a:rPr>
              <a:t> influence </a:t>
            </a:r>
            <a:r>
              <a:rPr lang="en-US" i="1" dirty="0">
                <a:solidFill>
                  <a:schemeClr val="accent5">
                    <a:lumMod val="75000"/>
                  </a:schemeClr>
                </a:solidFill>
              </a:rPr>
              <a:t>W</a:t>
            </a:r>
            <a:r>
              <a:rPr lang="en-US" dirty="0">
                <a:solidFill>
                  <a:schemeClr val="accent5">
                    <a:lumMod val="75000"/>
                  </a:schemeClr>
                </a:solidFill>
              </a:rPr>
              <a:t> and </a:t>
            </a:r>
            <a:r>
              <a:rPr lang="en-US" i="1" dirty="0">
                <a:solidFill>
                  <a:schemeClr val="accent5">
                    <a:lumMod val="75000"/>
                  </a:schemeClr>
                </a:solidFill>
              </a:rPr>
              <a:t>L</a:t>
            </a:r>
            <a:r>
              <a:rPr lang="en-US" dirty="0">
                <a:solidFill>
                  <a:schemeClr val="accent5">
                    <a:lumMod val="75000"/>
                  </a:schemeClr>
                </a:solidFill>
              </a:rPr>
              <a:t>, only that they </a:t>
            </a:r>
            <a:r>
              <a:rPr lang="en-US" i="1" dirty="0">
                <a:solidFill>
                  <a:schemeClr val="accent5">
                    <a:lumMod val="75000"/>
                  </a:schemeClr>
                </a:solidFill>
              </a:rPr>
              <a:t>can</a:t>
            </a:r>
            <a:r>
              <a:rPr lang="en-US" dirty="0"/>
              <a:t>.</a:t>
            </a:r>
          </a:p>
          <a:p>
            <a:pPr lvl="1"/>
            <a:r>
              <a:rPr lang="en-US" dirty="0"/>
              <a:t>The researcher defines the relationships</a:t>
            </a:r>
          </a:p>
        </p:txBody>
      </p:sp>
    </p:spTree>
    <p:extLst>
      <p:ext uri="{BB962C8B-B14F-4D97-AF65-F5344CB8AC3E}">
        <p14:creationId xmlns:p14="http://schemas.microsoft.com/office/powerpoint/2010/main" val="144575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iangular object with a reflection of the earth&#10;&#10;Description automatically generated">
            <a:extLst>
              <a:ext uri="{FF2B5EF4-FFF2-40B4-BE49-F238E27FC236}">
                <a16:creationId xmlns:a16="http://schemas.microsoft.com/office/drawing/2014/main" id="{77220712-B58B-15FC-59BF-F741CF888705}"/>
              </a:ext>
            </a:extLst>
          </p:cNvPr>
          <p:cNvPicPr>
            <a:picLocks noChangeAspect="1"/>
          </p:cNvPicPr>
          <p:nvPr/>
        </p:nvPicPr>
        <p:blipFill>
          <a:blip r:embed="rId3"/>
          <a:stretch>
            <a:fillRect/>
          </a:stretch>
        </p:blipFill>
        <p:spPr>
          <a:xfrm rot="1800000">
            <a:off x="4901356" y="3138075"/>
            <a:ext cx="4209918" cy="4351338"/>
          </a:xfrm>
          <a:prstGeom prst="rect">
            <a:avLst/>
          </a:prstGeom>
          <a:noFill/>
        </p:spPr>
      </p:pic>
      <p:sp>
        <p:nvSpPr>
          <p:cNvPr id="2" name="Title 1">
            <a:extLst>
              <a:ext uri="{FF2B5EF4-FFF2-40B4-BE49-F238E27FC236}">
                <a16:creationId xmlns:a16="http://schemas.microsoft.com/office/drawing/2014/main" id="{8F83455D-0F53-C253-234D-D2B9B0042101}"/>
              </a:ext>
            </a:extLst>
          </p:cNvPr>
          <p:cNvSpPr>
            <a:spLocks noGrp="1"/>
          </p:cNvSpPr>
          <p:nvPr>
            <p:ph type="title"/>
          </p:nvPr>
        </p:nvSpPr>
        <p:spPr>
          <a:xfrm>
            <a:off x="838200" y="365125"/>
            <a:ext cx="10515600" cy="1325563"/>
          </a:xfrm>
        </p:spPr>
        <p:txBody>
          <a:bodyPr anchor="ctr">
            <a:normAutofit/>
          </a:bodyPr>
          <a:lstStyle/>
          <a:p>
            <a:r>
              <a:rPr lang="en-US" dirty="0"/>
              <a:t>Tetrahedron Earth</a:t>
            </a:r>
          </a:p>
        </p:txBody>
      </p:sp>
      <p:sp>
        <p:nvSpPr>
          <p:cNvPr id="3" name="Content Placeholder 2">
            <a:extLst>
              <a:ext uri="{FF2B5EF4-FFF2-40B4-BE49-F238E27FC236}">
                <a16:creationId xmlns:a16="http://schemas.microsoft.com/office/drawing/2014/main" id="{D7D3D6DD-093D-3027-135B-AB8BE220E0BB}"/>
              </a:ext>
            </a:extLst>
          </p:cNvPr>
          <p:cNvSpPr>
            <a:spLocks noGrp="1"/>
          </p:cNvSpPr>
          <p:nvPr>
            <p:ph sz="half" idx="1"/>
          </p:nvPr>
        </p:nvSpPr>
        <p:spPr>
          <a:xfrm>
            <a:off x="7860691" y="1798172"/>
            <a:ext cx="4112813" cy="4903840"/>
          </a:xfrm>
        </p:spPr>
        <p:txBody>
          <a:bodyPr>
            <a:normAutofit/>
          </a:bodyPr>
          <a:lstStyle/>
          <a:p>
            <a:r>
              <a:rPr lang="en-US" dirty="0"/>
              <a:t>Pretend the Earth is a </a:t>
            </a:r>
            <a:r>
              <a:rPr lang="en-US" b="1" dirty="0">
                <a:solidFill>
                  <a:schemeClr val="accent6">
                    <a:lumMod val="75000"/>
                  </a:schemeClr>
                </a:solidFill>
              </a:rPr>
              <a:t>tetrahedron</a:t>
            </a:r>
            <a:r>
              <a:rPr lang="en-US" dirty="0"/>
              <a:t>.</a:t>
            </a:r>
          </a:p>
          <a:p>
            <a:pPr lvl="1"/>
            <a:r>
              <a:rPr lang="en-US" dirty="0"/>
              <a:t>Regular Platonic solid</a:t>
            </a:r>
          </a:p>
          <a:p>
            <a:pPr lvl="1"/>
            <a:r>
              <a:rPr lang="en-US" dirty="0"/>
              <a:t>Four faces</a:t>
            </a:r>
          </a:p>
          <a:p>
            <a:r>
              <a:rPr lang="en-US" dirty="0"/>
              <a:t>Each face can either be water (W) or land (L)</a:t>
            </a:r>
          </a:p>
        </p:txBody>
      </p:sp>
      <p:pic>
        <p:nvPicPr>
          <p:cNvPr id="7" name="Picture 6" descr="A screenshot of a test&#10;&#10;Description automatically generated">
            <a:extLst>
              <a:ext uri="{FF2B5EF4-FFF2-40B4-BE49-F238E27FC236}">
                <a16:creationId xmlns:a16="http://schemas.microsoft.com/office/drawing/2014/main" id="{B849EA76-2337-178E-0F8A-AC7B7090AB13}"/>
              </a:ext>
            </a:extLst>
          </p:cNvPr>
          <p:cNvPicPr>
            <a:picLocks noChangeAspect="1"/>
          </p:cNvPicPr>
          <p:nvPr/>
        </p:nvPicPr>
        <p:blipFill>
          <a:blip r:embed="rId4"/>
          <a:stretch>
            <a:fillRect/>
          </a:stretch>
        </p:blipFill>
        <p:spPr>
          <a:xfrm>
            <a:off x="541699" y="1447799"/>
            <a:ext cx="4112813" cy="5254213"/>
          </a:xfrm>
          <a:prstGeom prst="rect">
            <a:avLst/>
          </a:prstGeom>
        </p:spPr>
      </p:pic>
    </p:spTree>
    <p:extLst>
      <p:ext uri="{BB962C8B-B14F-4D97-AF65-F5344CB8AC3E}">
        <p14:creationId xmlns:p14="http://schemas.microsoft.com/office/powerpoint/2010/main" val="683886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9B93-2188-65EF-49A7-BEA76F6789D3}"/>
              </a:ext>
            </a:extLst>
          </p:cNvPr>
          <p:cNvSpPr>
            <a:spLocks noGrp="1"/>
          </p:cNvSpPr>
          <p:nvPr>
            <p:ph type="title"/>
          </p:nvPr>
        </p:nvSpPr>
        <p:spPr>
          <a:xfrm>
            <a:off x="838200" y="365125"/>
            <a:ext cx="10515600" cy="1325563"/>
          </a:xfrm>
        </p:spPr>
        <p:txBody>
          <a:bodyPr anchor="ctr">
            <a:normAutofit/>
          </a:bodyPr>
          <a:lstStyle/>
          <a:p>
            <a:r>
              <a:rPr lang="en-US" dirty="0"/>
              <a:t>Plausible explanations</a:t>
            </a:r>
          </a:p>
        </p:txBody>
      </p:sp>
      <p:sp>
        <p:nvSpPr>
          <p:cNvPr id="3" name="Content Placeholder 2">
            <a:extLst>
              <a:ext uri="{FF2B5EF4-FFF2-40B4-BE49-F238E27FC236}">
                <a16:creationId xmlns:a16="http://schemas.microsoft.com/office/drawing/2014/main" id="{D29541ED-058A-87AD-BB44-4DB35AC0A472}"/>
              </a:ext>
            </a:extLst>
          </p:cNvPr>
          <p:cNvSpPr>
            <a:spLocks noGrp="1"/>
          </p:cNvSpPr>
          <p:nvPr>
            <p:ph sz="half" idx="1"/>
          </p:nvPr>
        </p:nvSpPr>
        <p:spPr>
          <a:xfrm>
            <a:off x="343348" y="1916816"/>
            <a:ext cx="7846744" cy="4564417"/>
          </a:xfrm>
        </p:spPr>
        <p:txBody>
          <a:bodyPr>
            <a:normAutofit/>
          </a:bodyPr>
          <a:lstStyle/>
          <a:p>
            <a:r>
              <a:rPr lang="en-GB" sz="2400" dirty="0"/>
              <a:t>For each possible explanation of the sample, count all the ways the sample could happen.</a:t>
            </a:r>
          </a:p>
          <a:p>
            <a:pPr>
              <a:buFont typeface="Arial" panose="020B0604020202020204" pitchFamily="34" charset="0"/>
              <a:buChar char="•"/>
            </a:pPr>
            <a:r>
              <a:rPr lang="en-GB" sz="2400" dirty="0"/>
              <a:t>Explanations with more ways to produce the sample are more plausible</a:t>
            </a:r>
          </a:p>
          <a:p>
            <a:pPr>
              <a:buFont typeface="Arial" panose="020B0604020202020204" pitchFamily="34" charset="0"/>
              <a:buChar char="•"/>
            </a:pPr>
            <a:endParaRPr lang="en-GB" sz="2400" dirty="0"/>
          </a:p>
          <a:p>
            <a:pPr>
              <a:buFont typeface="Arial" panose="020B0604020202020204" pitchFamily="34" charset="0"/>
              <a:buChar char="•"/>
            </a:pPr>
            <a:r>
              <a:rPr lang="en-GB" sz="2400" dirty="0"/>
              <a:t>For each </a:t>
            </a:r>
            <a:r>
              <a:rPr lang="en-GB" sz="2400" b="1" dirty="0">
                <a:solidFill>
                  <a:schemeClr val="accent6">
                    <a:lumMod val="75000"/>
                  </a:schemeClr>
                </a:solidFill>
              </a:rPr>
              <a:t>possible proportion of water on the globe</a:t>
            </a:r>
            <a:r>
              <a:rPr lang="en-GB" sz="2400" dirty="0"/>
              <a:t>, count all the ways </a:t>
            </a:r>
            <a:r>
              <a:rPr lang="en-GB" sz="2400" b="1" dirty="0">
                <a:solidFill>
                  <a:schemeClr val="accent5">
                    <a:lumMod val="75000"/>
                  </a:schemeClr>
                </a:solidFill>
              </a:rPr>
              <a:t>the observed sample of tosses could happen</a:t>
            </a:r>
            <a:r>
              <a:rPr lang="en-GB" sz="2400" b="1" dirty="0"/>
              <a:t>.</a:t>
            </a:r>
            <a:endParaRPr lang="en-GB" sz="2400" dirty="0"/>
          </a:p>
          <a:p>
            <a:pPr>
              <a:buFont typeface="Arial" panose="020B0604020202020204" pitchFamily="34" charset="0"/>
              <a:buChar char="•"/>
            </a:pPr>
            <a:r>
              <a:rPr lang="en-GB" sz="2400" b="1" dirty="0"/>
              <a:t>Proportions</a:t>
            </a:r>
            <a:r>
              <a:rPr lang="en-GB" sz="2400" dirty="0"/>
              <a:t> with more ways to produce the observed sample are </a:t>
            </a:r>
            <a:r>
              <a:rPr lang="en-GB" sz="2400" b="1" dirty="0">
                <a:solidFill>
                  <a:srgbClr val="7030A0"/>
                </a:solidFill>
              </a:rPr>
              <a:t>more plausible</a:t>
            </a:r>
            <a:r>
              <a:rPr lang="en-GB" sz="2400" dirty="0"/>
              <a:t>.</a:t>
            </a:r>
          </a:p>
          <a:p>
            <a:pPr>
              <a:buFont typeface="Arial" panose="020B0604020202020204" pitchFamily="34" charset="0"/>
              <a:buChar char="•"/>
            </a:pPr>
            <a:endParaRPr lang="en-GB" sz="2400" dirty="0"/>
          </a:p>
          <a:p>
            <a:r>
              <a:rPr lang="en-US" sz="2400" dirty="0">
                <a:solidFill>
                  <a:srgbClr val="C00000"/>
                </a:solidFill>
              </a:rPr>
              <a:t>(This is Bayesian statistics. Really)</a:t>
            </a:r>
          </a:p>
        </p:txBody>
      </p:sp>
      <p:pic>
        <p:nvPicPr>
          <p:cNvPr id="5" name="Picture 4" descr="A screenshot of a test&#10;&#10;Description automatically generated">
            <a:extLst>
              <a:ext uri="{FF2B5EF4-FFF2-40B4-BE49-F238E27FC236}">
                <a16:creationId xmlns:a16="http://schemas.microsoft.com/office/drawing/2014/main" id="{EAD3D7B1-F924-A838-A42E-A147C7693FD7}"/>
              </a:ext>
            </a:extLst>
          </p:cNvPr>
          <p:cNvPicPr>
            <a:picLocks noChangeAspect="1"/>
          </p:cNvPicPr>
          <p:nvPr/>
        </p:nvPicPr>
        <p:blipFill>
          <a:blip r:embed="rId3"/>
          <a:stretch>
            <a:fillRect/>
          </a:stretch>
        </p:blipFill>
        <p:spPr>
          <a:xfrm>
            <a:off x="8190092" y="1825625"/>
            <a:ext cx="3404921" cy="4351338"/>
          </a:xfrm>
          <a:prstGeom prst="rect">
            <a:avLst/>
          </a:prstGeom>
          <a:noFill/>
        </p:spPr>
      </p:pic>
    </p:spTree>
    <p:extLst>
      <p:ext uri="{BB962C8B-B14F-4D97-AF65-F5344CB8AC3E}">
        <p14:creationId xmlns:p14="http://schemas.microsoft.com/office/powerpoint/2010/main" val="1792694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2501-C9CD-A6F0-CE4F-E04F274B22D7}"/>
              </a:ext>
            </a:extLst>
          </p:cNvPr>
          <p:cNvSpPr>
            <a:spLocks noGrp="1"/>
          </p:cNvSpPr>
          <p:nvPr>
            <p:ph type="title"/>
          </p:nvPr>
        </p:nvSpPr>
        <p:spPr/>
        <p:txBody>
          <a:bodyPr/>
          <a:lstStyle/>
          <a:p>
            <a:r>
              <a:rPr lang="en-US" dirty="0"/>
              <a:t>Register for NC3Rs EDA</a:t>
            </a:r>
          </a:p>
        </p:txBody>
      </p:sp>
      <p:pic>
        <p:nvPicPr>
          <p:cNvPr id="5" name="Content Placeholder 4" descr="A screenshot of a web page&#10;&#10;Description automatically generated">
            <a:extLst>
              <a:ext uri="{FF2B5EF4-FFF2-40B4-BE49-F238E27FC236}">
                <a16:creationId xmlns:a16="http://schemas.microsoft.com/office/drawing/2014/main" id="{F802DD5A-DD3F-373C-019F-392D82FF6723}"/>
              </a:ext>
            </a:extLst>
          </p:cNvPr>
          <p:cNvPicPr>
            <a:picLocks noGrp="1" noChangeAspect="1"/>
          </p:cNvPicPr>
          <p:nvPr>
            <p:ph idx="1"/>
          </p:nvPr>
        </p:nvPicPr>
        <p:blipFill>
          <a:blip r:embed="rId2"/>
          <a:stretch>
            <a:fillRect/>
          </a:stretch>
        </p:blipFill>
        <p:spPr>
          <a:xfrm>
            <a:off x="2315400" y="1382005"/>
            <a:ext cx="7561200" cy="4351338"/>
          </a:xfrm>
        </p:spPr>
      </p:pic>
      <p:sp>
        <p:nvSpPr>
          <p:cNvPr id="6" name="TextBox 5">
            <a:extLst>
              <a:ext uri="{FF2B5EF4-FFF2-40B4-BE49-F238E27FC236}">
                <a16:creationId xmlns:a16="http://schemas.microsoft.com/office/drawing/2014/main" id="{11096E0E-194F-2D8E-1212-51B68FA494BA}"/>
              </a:ext>
            </a:extLst>
          </p:cNvPr>
          <p:cNvSpPr txBox="1"/>
          <p:nvPr/>
        </p:nvSpPr>
        <p:spPr>
          <a:xfrm>
            <a:off x="838200" y="5796116"/>
            <a:ext cx="10946586" cy="954107"/>
          </a:xfrm>
          <a:prstGeom prst="rect">
            <a:avLst/>
          </a:prstGeom>
          <a:noFill/>
        </p:spPr>
        <p:txBody>
          <a:bodyPr wrap="none" rtlCol="0">
            <a:spAutoFit/>
          </a:bodyPr>
          <a:lstStyle/>
          <a:p>
            <a:pPr algn="ctr"/>
            <a:r>
              <a:rPr lang="en-US" sz="2800" dirty="0">
                <a:hlinkClick r:id="rId3"/>
              </a:rPr>
              <a:t>https://eda.nc3rs.org.uk/</a:t>
            </a:r>
            <a:endParaRPr lang="en-US" sz="2800" dirty="0"/>
          </a:p>
          <a:p>
            <a:pPr algn="ctr"/>
            <a:r>
              <a:rPr lang="en-US" sz="2800" dirty="0">
                <a:hlinkClick r:id="rId4"/>
              </a:rPr>
              <a:t>https://sipbs-compbiol.github.io/MP968-Workshop_Experimental_Design</a:t>
            </a:r>
            <a:endParaRPr lang="en-US" sz="2800" dirty="0"/>
          </a:p>
        </p:txBody>
      </p:sp>
    </p:spTree>
    <p:extLst>
      <p:ext uri="{BB962C8B-B14F-4D97-AF65-F5344CB8AC3E}">
        <p14:creationId xmlns:p14="http://schemas.microsoft.com/office/powerpoint/2010/main" val="3728551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D2B4-FB8A-0ABE-D526-CC5BA2DC5CC0}"/>
              </a:ext>
            </a:extLst>
          </p:cNvPr>
          <p:cNvSpPr>
            <a:spLocks noGrp="1"/>
          </p:cNvSpPr>
          <p:nvPr>
            <p:ph type="title"/>
          </p:nvPr>
        </p:nvSpPr>
        <p:spPr>
          <a:xfrm>
            <a:off x="838200" y="365125"/>
            <a:ext cx="10515600" cy="1325563"/>
          </a:xfrm>
        </p:spPr>
        <p:txBody>
          <a:bodyPr anchor="ctr">
            <a:normAutofit/>
          </a:bodyPr>
          <a:lstStyle/>
          <a:p>
            <a:r>
              <a:rPr lang="en-US" dirty="0"/>
              <a:t>A small dataset</a:t>
            </a:r>
          </a:p>
        </p:txBody>
      </p:sp>
      <p:pic>
        <p:nvPicPr>
          <p:cNvPr id="5" name="Content Placeholder 4" descr="A group of blue circles&#10;&#10;Description automatically generated">
            <a:extLst>
              <a:ext uri="{FF2B5EF4-FFF2-40B4-BE49-F238E27FC236}">
                <a16:creationId xmlns:a16="http://schemas.microsoft.com/office/drawing/2014/main" id="{BCE3F39A-AFA9-AE70-B94B-FA07E14756EC}"/>
              </a:ext>
            </a:extLst>
          </p:cNvPr>
          <p:cNvPicPr>
            <a:picLocks noGrp="1" noChangeAspect="1"/>
          </p:cNvPicPr>
          <p:nvPr>
            <p:ph idx="1"/>
          </p:nvPr>
        </p:nvPicPr>
        <p:blipFill>
          <a:blip r:embed="rId3"/>
          <a:srcRect l="7498" r="5920" b="-2"/>
          <a:stretch/>
        </p:blipFill>
        <p:spPr>
          <a:xfrm>
            <a:off x="0" y="2183802"/>
            <a:ext cx="7934193" cy="3283156"/>
          </a:xfrm>
          <a:noFill/>
        </p:spPr>
      </p:pic>
      <p:pic>
        <p:nvPicPr>
          <p:cNvPr id="7" name="Picture 6" descr="A screenshot of a test&#10;&#10;Description automatically generated">
            <a:extLst>
              <a:ext uri="{FF2B5EF4-FFF2-40B4-BE49-F238E27FC236}">
                <a16:creationId xmlns:a16="http://schemas.microsoft.com/office/drawing/2014/main" id="{E4C03FB6-E285-4CD5-68C7-FCECD3997468}"/>
              </a:ext>
            </a:extLst>
          </p:cNvPr>
          <p:cNvPicPr>
            <a:picLocks noChangeAspect="1"/>
          </p:cNvPicPr>
          <p:nvPr/>
        </p:nvPicPr>
        <p:blipFill>
          <a:blip r:embed="rId4"/>
          <a:stretch>
            <a:fillRect/>
          </a:stretch>
        </p:blipFill>
        <p:spPr>
          <a:xfrm>
            <a:off x="8255410" y="2047875"/>
            <a:ext cx="3479390" cy="4445000"/>
          </a:xfrm>
          <a:prstGeom prst="rect">
            <a:avLst/>
          </a:prstGeom>
        </p:spPr>
      </p:pic>
      <p:sp>
        <p:nvSpPr>
          <p:cNvPr id="8" name="TextBox 7">
            <a:extLst>
              <a:ext uri="{FF2B5EF4-FFF2-40B4-BE49-F238E27FC236}">
                <a16:creationId xmlns:a16="http://schemas.microsoft.com/office/drawing/2014/main" id="{8B259395-6EAA-A20E-225F-BCBA90DB732B}"/>
              </a:ext>
            </a:extLst>
          </p:cNvPr>
          <p:cNvSpPr txBox="1"/>
          <p:nvPr/>
        </p:nvSpPr>
        <p:spPr>
          <a:xfrm>
            <a:off x="3244686" y="5019675"/>
            <a:ext cx="1444819" cy="646331"/>
          </a:xfrm>
          <a:prstGeom prst="rect">
            <a:avLst/>
          </a:prstGeom>
          <a:noFill/>
        </p:spPr>
        <p:txBody>
          <a:bodyPr wrap="none" rtlCol="0">
            <a:spAutoFit/>
          </a:bodyPr>
          <a:lstStyle/>
          <a:p>
            <a:pPr algn="ctr"/>
            <a:r>
              <a:rPr lang="en-US" b="1" dirty="0">
                <a:solidFill>
                  <a:srgbClr val="7030A0"/>
                </a:solidFill>
              </a:rPr>
              <a:t>Observations</a:t>
            </a:r>
          </a:p>
          <a:p>
            <a:pPr algn="ctr"/>
            <a:r>
              <a:rPr lang="en-US" b="1" dirty="0">
                <a:solidFill>
                  <a:srgbClr val="7030A0"/>
                </a:solidFill>
              </a:rPr>
              <a:t>L W L</a:t>
            </a:r>
          </a:p>
        </p:txBody>
      </p:sp>
    </p:spTree>
    <p:extLst>
      <p:ext uri="{BB962C8B-B14F-4D97-AF65-F5344CB8AC3E}">
        <p14:creationId xmlns:p14="http://schemas.microsoft.com/office/powerpoint/2010/main" val="1563843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0285-29D4-955A-9512-D76DE9E7171C}"/>
              </a:ext>
            </a:extLst>
          </p:cNvPr>
          <p:cNvSpPr>
            <a:spLocks noGrp="1"/>
          </p:cNvSpPr>
          <p:nvPr>
            <p:ph type="title"/>
          </p:nvPr>
        </p:nvSpPr>
        <p:spPr/>
        <p:txBody>
          <a:bodyPr/>
          <a:lstStyle/>
          <a:p>
            <a:r>
              <a:rPr lang="en-US" dirty="0"/>
              <a:t>How many ways?</a:t>
            </a:r>
          </a:p>
        </p:txBody>
      </p:sp>
      <p:sp>
        <p:nvSpPr>
          <p:cNvPr id="3" name="Content Placeholder 2">
            <a:extLst>
              <a:ext uri="{FF2B5EF4-FFF2-40B4-BE49-F238E27FC236}">
                <a16:creationId xmlns:a16="http://schemas.microsoft.com/office/drawing/2014/main" id="{A754E193-1E37-63FA-C084-67A67F2EF55A}"/>
              </a:ext>
            </a:extLst>
          </p:cNvPr>
          <p:cNvSpPr>
            <a:spLocks noGrp="1"/>
          </p:cNvSpPr>
          <p:nvPr>
            <p:ph idx="1"/>
          </p:nvPr>
        </p:nvSpPr>
        <p:spPr>
          <a:xfrm>
            <a:off x="321734" y="1413933"/>
            <a:ext cx="6768620" cy="5078942"/>
          </a:xfrm>
        </p:spPr>
        <p:txBody>
          <a:bodyPr>
            <a:normAutofit fontScale="92500" lnSpcReduction="10000"/>
          </a:bodyPr>
          <a:lstStyle/>
          <a:p>
            <a:r>
              <a:rPr lang="en-US" dirty="0"/>
              <a:t>How many ways can the 25% water version of Tetrahedron Earth explain the observations?</a:t>
            </a:r>
          </a:p>
          <a:p>
            <a:endParaRPr lang="en-US" dirty="0"/>
          </a:p>
          <a:p>
            <a:r>
              <a:rPr lang="en-US" dirty="0"/>
              <a:t>Observation 1: </a:t>
            </a:r>
            <a:r>
              <a:rPr lang="en-US" dirty="0">
                <a:solidFill>
                  <a:schemeClr val="accent6">
                    <a:lumMod val="75000"/>
                  </a:schemeClr>
                </a:solidFill>
              </a:rPr>
              <a:t>L</a:t>
            </a:r>
          </a:p>
          <a:p>
            <a:pPr lvl="1"/>
            <a:r>
              <a:rPr lang="en-US" dirty="0">
                <a:solidFill>
                  <a:schemeClr val="accent6">
                    <a:lumMod val="75000"/>
                  </a:schemeClr>
                </a:solidFill>
              </a:rPr>
              <a:t>3</a:t>
            </a:r>
            <a:r>
              <a:rPr lang="en-US" dirty="0"/>
              <a:t> “land” faces, so </a:t>
            </a:r>
            <a:r>
              <a:rPr lang="en-US" dirty="0">
                <a:solidFill>
                  <a:schemeClr val="accent6">
                    <a:lumMod val="75000"/>
                  </a:schemeClr>
                </a:solidFill>
              </a:rPr>
              <a:t>3</a:t>
            </a:r>
            <a:r>
              <a:rPr lang="en-US" dirty="0"/>
              <a:t> ways to get this</a:t>
            </a:r>
          </a:p>
          <a:p>
            <a:r>
              <a:rPr lang="en-US" dirty="0"/>
              <a:t>Observation 2: </a:t>
            </a:r>
            <a:r>
              <a:rPr lang="en-US" dirty="0">
                <a:solidFill>
                  <a:schemeClr val="accent5">
                    <a:lumMod val="75000"/>
                  </a:schemeClr>
                </a:solidFill>
              </a:rPr>
              <a:t>W</a:t>
            </a:r>
          </a:p>
          <a:p>
            <a:pPr lvl="1"/>
            <a:r>
              <a:rPr lang="en-US" dirty="0">
                <a:solidFill>
                  <a:schemeClr val="accent5">
                    <a:lumMod val="75000"/>
                  </a:schemeClr>
                </a:solidFill>
              </a:rPr>
              <a:t>1</a:t>
            </a:r>
            <a:r>
              <a:rPr lang="en-US" dirty="0"/>
              <a:t> “water” face, so </a:t>
            </a:r>
            <a:r>
              <a:rPr lang="en-US" dirty="0">
                <a:solidFill>
                  <a:schemeClr val="accent5">
                    <a:lumMod val="75000"/>
                  </a:schemeClr>
                </a:solidFill>
              </a:rPr>
              <a:t>1</a:t>
            </a:r>
            <a:r>
              <a:rPr lang="en-US" dirty="0"/>
              <a:t> way to get this</a:t>
            </a:r>
          </a:p>
          <a:p>
            <a:r>
              <a:rPr lang="en-US" dirty="0"/>
              <a:t>Observation 3: </a:t>
            </a:r>
            <a:r>
              <a:rPr lang="en-US" dirty="0">
                <a:solidFill>
                  <a:srgbClr val="00B050"/>
                </a:solidFill>
              </a:rPr>
              <a:t>L</a:t>
            </a:r>
          </a:p>
          <a:p>
            <a:pPr lvl="1"/>
            <a:r>
              <a:rPr lang="en-US" dirty="0">
                <a:solidFill>
                  <a:srgbClr val="00B050"/>
                </a:solidFill>
              </a:rPr>
              <a:t>3</a:t>
            </a:r>
            <a:r>
              <a:rPr lang="en-US" dirty="0"/>
              <a:t> “land” faces, so </a:t>
            </a:r>
            <a:r>
              <a:rPr lang="en-US" dirty="0">
                <a:solidFill>
                  <a:srgbClr val="00B050"/>
                </a:solidFill>
              </a:rPr>
              <a:t>3</a:t>
            </a:r>
            <a:r>
              <a:rPr lang="en-US" dirty="0"/>
              <a:t> ways to get this</a:t>
            </a:r>
          </a:p>
          <a:p>
            <a:pPr lvl="1"/>
            <a:endParaRPr lang="en-US" dirty="0"/>
          </a:p>
          <a:p>
            <a:r>
              <a:rPr lang="en-US" sz="3000" b="1" dirty="0">
                <a:solidFill>
                  <a:srgbClr val="7030A0"/>
                </a:solidFill>
              </a:rPr>
              <a:t>Ways to explain the observations</a:t>
            </a:r>
            <a:r>
              <a:rPr lang="en-US" sz="3000" b="1" dirty="0"/>
              <a:t>:</a:t>
            </a:r>
          </a:p>
          <a:p>
            <a:pPr lvl="1"/>
            <a:r>
              <a:rPr lang="en-US" sz="2600" b="1" dirty="0">
                <a:solidFill>
                  <a:schemeClr val="accent6">
                    <a:lumMod val="75000"/>
                  </a:schemeClr>
                </a:solidFill>
              </a:rPr>
              <a:t>3</a:t>
            </a:r>
            <a:r>
              <a:rPr lang="en-US" sz="2600" b="1" dirty="0"/>
              <a:t> x </a:t>
            </a:r>
            <a:r>
              <a:rPr lang="en-US" sz="2600" b="1" dirty="0">
                <a:solidFill>
                  <a:schemeClr val="accent5">
                    <a:lumMod val="75000"/>
                  </a:schemeClr>
                </a:solidFill>
              </a:rPr>
              <a:t>1</a:t>
            </a:r>
            <a:r>
              <a:rPr lang="en-US" sz="2600" b="1" dirty="0"/>
              <a:t> x </a:t>
            </a:r>
            <a:r>
              <a:rPr lang="en-US" sz="2600" b="1" dirty="0">
                <a:solidFill>
                  <a:srgbClr val="00B050"/>
                </a:solidFill>
              </a:rPr>
              <a:t>3</a:t>
            </a:r>
            <a:r>
              <a:rPr lang="en-US" sz="2600" b="1" dirty="0"/>
              <a:t> = </a:t>
            </a:r>
            <a:r>
              <a:rPr lang="en-US" sz="2600" b="1" dirty="0">
                <a:solidFill>
                  <a:srgbClr val="7030A0"/>
                </a:solidFill>
              </a:rPr>
              <a:t>9</a:t>
            </a:r>
          </a:p>
        </p:txBody>
      </p:sp>
      <p:pic>
        <p:nvPicPr>
          <p:cNvPr id="5" name="Picture 4" descr="A green circle with black border&#10;&#10;Description automatically generated">
            <a:extLst>
              <a:ext uri="{FF2B5EF4-FFF2-40B4-BE49-F238E27FC236}">
                <a16:creationId xmlns:a16="http://schemas.microsoft.com/office/drawing/2014/main" id="{69374CE6-4F48-1562-2662-BD1964904539}"/>
              </a:ext>
            </a:extLst>
          </p:cNvPr>
          <p:cNvPicPr>
            <a:picLocks noChangeAspect="1"/>
          </p:cNvPicPr>
          <p:nvPr/>
        </p:nvPicPr>
        <p:blipFill>
          <a:blip r:embed="rId3"/>
          <a:stretch>
            <a:fillRect/>
          </a:stretch>
        </p:blipFill>
        <p:spPr>
          <a:xfrm>
            <a:off x="7131945" y="2448052"/>
            <a:ext cx="4981239" cy="1098015"/>
          </a:xfrm>
          <a:prstGeom prst="rect">
            <a:avLst/>
          </a:prstGeom>
        </p:spPr>
      </p:pic>
      <p:pic>
        <p:nvPicPr>
          <p:cNvPr id="7" name="Picture 6" descr="A group of blue circles&#10;&#10;Description automatically generated">
            <a:extLst>
              <a:ext uri="{FF2B5EF4-FFF2-40B4-BE49-F238E27FC236}">
                <a16:creationId xmlns:a16="http://schemas.microsoft.com/office/drawing/2014/main" id="{1E0D3446-4511-64C1-6540-F78DFFD15294}"/>
              </a:ext>
            </a:extLst>
          </p:cNvPr>
          <p:cNvPicPr>
            <a:picLocks noChangeAspect="1"/>
          </p:cNvPicPr>
          <p:nvPr/>
        </p:nvPicPr>
        <p:blipFill>
          <a:blip r:embed="rId4"/>
          <a:stretch>
            <a:fillRect/>
          </a:stretch>
        </p:blipFill>
        <p:spPr>
          <a:xfrm>
            <a:off x="8009666" y="4303432"/>
            <a:ext cx="3225800" cy="1155700"/>
          </a:xfrm>
          <a:prstGeom prst="rect">
            <a:avLst/>
          </a:prstGeom>
        </p:spPr>
      </p:pic>
      <p:sp>
        <p:nvSpPr>
          <p:cNvPr id="8" name="TextBox 7">
            <a:extLst>
              <a:ext uri="{FF2B5EF4-FFF2-40B4-BE49-F238E27FC236}">
                <a16:creationId xmlns:a16="http://schemas.microsoft.com/office/drawing/2014/main" id="{938110D0-A22F-CD21-619F-F1FE74CBE03A}"/>
              </a:ext>
            </a:extLst>
          </p:cNvPr>
          <p:cNvSpPr txBox="1"/>
          <p:nvPr/>
        </p:nvSpPr>
        <p:spPr>
          <a:xfrm>
            <a:off x="8928978" y="5459132"/>
            <a:ext cx="1387175" cy="369332"/>
          </a:xfrm>
          <a:prstGeom prst="rect">
            <a:avLst/>
          </a:prstGeom>
          <a:noFill/>
        </p:spPr>
        <p:txBody>
          <a:bodyPr wrap="none" rtlCol="0">
            <a:spAutoFit/>
          </a:bodyPr>
          <a:lstStyle/>
          <a:p>
            <a:r>
              <a:rPr lang="en-US" dirty="0"/>
              <a:t>observations</a:t>
            </a:r>
          </a:p>
        </p:txBody>
      </p:sp>
      <p:sp>
        <p:nvSpPr>
          <p:cNvPr id="9" name="TextBox 8">
            <a:extLst>
              <a:ext uri="{FF2B5EF4-FFF2-40B4-BE49-F238E27FC236}">
                <a16:creationId xmlns:a16="http://schemas.microsoft.com/office/drawing/2014/main" id="{59F43F7F-F24C-599F-AEDE-2EF7176C950A}"/>
              </a:ext>
            </a:extLst>
          </p:cNvPr>
          <p:cNvSpPr txBox="1"/>
          <p:nvPr/>
        </p:nvSpPr>
        <p:spPr>
          <a:xfrm>
            <a:off x="8157837" y="3631962"/>
            <a:ext cx="2929456" cy="369332"/>
          </a:xfrm>
          <a:prstGeom prst="rect">
            <a:avLst/>
          </a:prstGeom>
          <a:noFill/>
        </p:spPr>
        <p:txBody>
          <a:bodyPr wrap="none" rtlCol="0">
            <a:spAutoFit/>
          </a:bodyPr>
          <a:lstStyle/>
          <a:p>
            <a:r>
              <a:rPr lang="en-US" dirty="0"/>
              <a:t>25% water Tetrahedron Earth</a:t>
            </a:r>
          </a:p>
        </p:txBody>
      </p:sp>
    </p:spTree>
    <p:extLst>
      <p:ext uri="{BB962C8B-B14F-4D97-AF65-F5344CB8AC3E}">
        <p14:creationId xmlns:p14="http://schemas.microsoft.com/office/powerpoint/2010/main" val="1933525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2F3F-2FA2-7EA8-54C0-518089730C85}"/>
              </a:ext>
            </a:extLst>
          </p:cNvPr>
          <p:cNvSpPr>
            <a:spLocks noGrp="1"/>
          </p:cNvSpPr>
          <p:nvPr>
            <p:ph type="title"/>
          </p:nvPr>
        </p:nvSpPr>
        <p:spPr/>
        <p:txBody>
          <a:bodyPr/>
          <a:lstStyle/>
          <a:p>
            <a:r>
              <a:rPr lang="en-US" dirty="0"/>
              <a:t>Why nine ways to make </a:t>
            </a:r>
            <a:r>
              <a:rPr lang="en-US" dirty="0">
                <a:solidFill>
                  <a:schemeClr val="accent6">
                    <a:lumMod val="75000"/>
                  </a:schemeClr>
                </a:solidFill>
              </a:rPr>
              <a:t>L</a:t>
            </a:r>
            <a:r>
              <a:rPr lang="en-US" dirty="0">
                <a:solidFill>
                  <a:schemeClr val="accent5">
                    <a:lumMod val="75000"/>
                  </a:schemeClr>
                </a:solidFill>
              </a:rPr>
              <a:t>W</a:t>
            </a:r>
            <a:r>
              <a:rPr lang="en-US" dirty="0">
                <a:solidFill>
                  <a:schemeClr val="accent6">
                    <a:lumMod val="75000"/>
                  </a:schemeClr>
                </a:solidFill>
              </a:rPr>
              <a:t>L</a:t>
            </a:r>
            <a:r>
              <a:rPr lang="en-US" dirty="0"/>
              <a:t>?</a:t>
            </a:r>
          </a:p>
        </p:txBody>
      </p:sp>
      <p:pic>
        <p:nvPicPr>
          <p:cNvPr id="5" name="Content Placeholder 4" descr="A black and blue lines and dots&#10;&#10;Description automatically generated">
            <a:extLst>
              <a:ext uri="{FF2B5EF4-FFF2-40B4-BE49-F238E27FC236}">
                <a16:creationId xmlns:a16="http://schemas.microsoft.com/office/drawing/2014/main" id="{F8830EAE-F9B6-573A-9EB7-E4179373FBD4}"/>
              </a:ext>
            </a:extLst>
          </p:cNvPr>
          <p:cNvPicPr>
            <a:picLocks noGrp="1" noChangeAspect="1"/>
          </p:cNvPicPr>
          <p:nvPr>
            <p:ph idx="1"/>
          </p:nvPr>
        </p:nvPicPr>
        <p:blipFill>
          <a:blip r:embed="rId3"/>
          <a:stretch>
            <a:fillRect/>
          </a:stretch>
        </p:blipFill>
        <p:spPr>
          <a:xfrm>
            <a:off x="1275420" y="1801719"/>
            <a:ext cx="9641160" cy="4938582"/>
          </a:xfrm>
        </p:spPr>
      </p:pic>
    </p:spTree>
    <p:extLst>
      <p:ext uri="{BB962C8B-B14F-4D97-AF65-F5344CB8AC3E}">
        <p14:creationId xmlns:p14="http://schemas.microsoft.com/office/powerpoint/2010/main" val="4233831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F0D3A-3A4B-7CB4-6FDC-5D4C98541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0C491-5B32-C904-85F0-8EF2C53F9820}"/>
              </a:ext>
            </a:extLst>
          </p:cNvPr>
          <p:cNvSpPr>
            <a:spLocks noGrp="1"/>
          </p:cNvSpPr>
          <p:nvPr>
            <p:ph type="title"/>
          </p:nvPr>
        </p:nvSpPr>
        <p:spPr/>
        <p:txBody>
          <a:bodyPr/>
          <a:lstStyle/>
          <a:p>
            <a:r>
              <a:rPr lang="en-US" dirty="0"/>
              <a:t>Why nine ways to make </a:t>
            </a:r>
            <a:r>
              <a:rPr lang="en-US" dirty="0">
                <a:solidFill>
                  <a:schemeClr val="accent6">
                    <a:lumMod val="75000"/>
                  </a:schemeClr>
                </a:solidFill>
              </a:rPr>
              <a:t>L</a:t>
            </a:r>
            <a:r>
              <a:rPr lang="en-US" dirty="0">
                <a:solidFill>
                  <a:schemeClr val="accent5">
                    <a:lumMod val="75000"/>
                  </a:schemeClr>
                </a:solidFill>
              </a:rPr>
              <a:t>W</a:t>
            </a:r>
            <a:r>
              <a:rPr lang="en-US" dirty="0">
                <a:solidFill>
                  <a:schemeClr val="accent6">
                    <a:lumMod val="75000"/>
                  </a:schemeClr>
                </a:solidFill>
              </a:rPr>
              <a:t>L</a:t>
            </a:r>
            <a:r>
              <a:rPr lang="en-US" dirty="0"/>
              <a:t>?</a:t>
            </a:r>
          </a:p>
        </p:txBody>
      </p:sp>
      <p:pic>
        <p:nvPicPr>
          <p:cNvPr id="5" name="Content Placeholder 4" descr="A black and blue lines and dots&#10;&#10;Description automatically generated">
            <a:extLst>
              <a:ext uri="{FF2B5EF4-FFF2-40B4-BE49-F238E27FC236}">
                <a16:creationId xmlns:a16="http://schemas.microsoft.com/office/drawing/2014/main" id="{4699A998-E29A-FDF3-56D5-B4A2E8058654}"/>
              </a:ext>
            </a:extLst>
          </p:cNvPr>
          <p:cNvPicPr>
            <a:picLocks noGrp="1" noChangeAspect="1"/>
          </p:cNvPicPr>
          <p:nvPr>
            <p:ph idx="1"/>
          </p:nvPr>
        </p:nvPicPr>
        <p:blipFill>
          <a:blip r:embed="rId3"/>
          <a:stretch>
            <a:fillRect/>
          </a:stretch>
        </p:blipFill>
        <p:spPr>
          <a:xfrm>
            <a:off x="1275420" y="1801719"/>
            <a:ext cx="9641160" cy="4938582"/>
          </a:xfrm>
        </p:spPr>
      </p:pic>
      <p:cxnSp>
        <p:nvCxnSpPr>
          <p:cNvPr id="7" name="Straight Connector 6">
            <a:extLst>
              <a:ext uri="{FF2B5EF4-FFF2-40B4-BE49-F238E27FC236}">
                <a16:creationId xmlns:a16="http://schemas.microsoft.com/office/drawing/2014/main" id="{ACBA017C-F4CA-BA16-8C2F-F8E6937D7708}"/>
              </a:ext>
            </a:extLst>
          </p:cNvPr>
          <p:cNvCxnSpPr>
            <a:cxnSpLocks/>
          </p:cNvCxnSpPr>
          <p:nvPr/>
        </p:nvCxnSpPr>
        <p:spPr>
          <a:xfrm>
            <a:off x="5782036" y="6018742"/>
            <a:ext cx="212364" cy="47413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996941C-F076-ED84-4CDB-4C793CF84ED2}"/>
              </a:ext>
            </a:extLst>
          </p:cNvPr>
          <p:cNvCxnSpPr>
            <a:cxnSpLocks/>
          </p:cNvCxnSpPr>
          <p:nvPr/>
        </p:nvCxnSpPr>
        <p:spPr>
          <a:xfrm>
            <a:off x="4808079" y="4949355"/>
            <a:ext cx="793134" cy="77487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2A5CB93C-87FF-9FB9-55C2-FFC5ABD2D29D}"/>
              </a:ext>
            </a:extLst>
          </p:cNvPr>
          <p:cNvCxnSpPr>
            <a:cxnSpLocks/>
          </p:cNvCxnSpPr>
          <p:nvPr/>
        </p:nvCxnSpPr>
        <p:spPr>
          <a:xfrm>
            <a:off x="6332217" y="4527849"/>
            <a:ext cx="37763" cy="115537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775643A-CD3F-638F-3487-AA30C3EEB91F}"/>
              </a:ext>
            </a:extLst>
          </p:cNvPr>
          <p:cNvCxnSpPr>
            <a:cxnSpLocks/>
          </p:cNvCxnSpPr>
          <p:nvPr/>
        </p:nvCxnSpPr>
        <p:spPr>
          <a:xfrm flipH="1">
            <a:off x="6983064" y="5365722"/>
            <a:ext cx="725499" cy="82595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592670C7-7F85-E790-07C4-887BE0147412}"/>
              </a:ext>
            </a:extLst>
          </p:cNvPr>
          <p:cNvCxnSpPr>
            <a:cxnSpLocks/>
          </p:cNvCxnSpPr>
          <p:nvPr/>
        </p:nvCxnSpPr>
        <p:spPr>
          <a:xfrm>
            <a:off x="3222345" y="3255309"/>
            <a:ext cx="1353755" cy="145200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28EA3D51-3517-21E6-8429-7E2B20B97ECE}"/>
              </a:ext>
            </a:extLst>
          </p:cNvPr>
          <p:cNvCxnSpPr>
            <a:cxnSpLocks/>
          </p:cNvCxnSpPr>
          <p:nvPr/>
        </p:nvCxnSpPr>
        <p:spPr>
          <a:xfrm flipH="1">
            <a:off x="6138371" y="6018741"/>
            <a:ext cx="185532" cy="50507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E58D6AB-271C-CE83-41F3-AB3D8C1F61AE}"/>
              </a:ext>
            </a:extLst>
          </p:cNvPr>
          <p:cNvCxnSpPr>
            <a:cxnSpLocks/>
          </p:cNvCxnSpPr>
          <p:nvPr/>
        </p:nvCxnSpPr>
        <p:spPr>
          <a:xfrm flipH="1">
            <a:off x="6231137" y="6400206"/>
            <a:ext cx="505900" cy="23463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6FE884E3-DEDC-64A0-7826-04641E7665D7}"/>
              </a:ext>
            </a:extLst>
          </p:cNvPr>
          <p:cNvCxnSpPr>
            <a:cxnSpLocks/>
          </p:cNvCxnSpPr>
          <p:nvPr/>
        </p:nvCxnSpPr>
        <p:spPr>
          <a:xfrm>
            <a:off x="3374669" y="3144278"/>
            <a:ext cx="1201431" cy="153433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431C8162-3B00-F3AC-4E2A-2D5CADF050D8}"/>
              </a:ext>
            </a:extLst>
          </p:cNvPr>
          <p:cNvCxnSpPr>
            <a:cxnSpLocks/>
          </p:cNvCxnSpPr>
          <p:nvPr/>
        </p:nvCxnSpPr>
        <p:spPr>
          <a:xfrm>
            <a:off x="3538687" y="3001528"/>
            <a:ext cx="1037413" cy="167708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9B491A5E-A425-8188-E676-3AAE30438183}"/>
              </a:ext>
            </a:extLst>
          </p:cNvPr>
          <p:cNvCxnSpPr>
            <a:cxnSpLocks/>
          </p:cNvCxnSpPr>
          <p:nvPr/>
        </p:nvCxnSpPr>
        <p:spPr>
          <a:xfrm flipH="1">
            <a:off x="6369980" y="2173238"/>
            <a:ext cx="47222" cy="202152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51875577-D621-F5E6-7559-01D7CC4FF79F}"/>
              </a:ext>
            </a:extLst>
          </p:cNvPr>
          <p:cNvCxnSpPr>
            <a:cxnSpLocks/>
          </p:cNvCxnSpPr>
          <p:nvPr/>
        </p:nvCxnSpPr>
        <p:spPr>
          <a:xfrm flipH="1">
            <a:off x="6369980" y="2173238"/>
            <a:ext cx="223541" cy="202152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86B0A2CA-9326-7BB2-E3CF-4C6AD9E0EB0E}"/>
              </a:ext>
            </a:extLst>
          </p:cNvPr>
          <p:cNvCxnSpPr>
            <a:cxnSpLocks/>
          </p:cNvCxnSpPr>
          <p:nvPr/>
        </p:nvCxnSpPr>
        <p:spPr>
          <a:xfrm flipH="1">
            <a:off x="6369980" y="2173238"/>
            <a:ext cx="416262" cy="202152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FCCF1BEF-48F1-D4DC-2593-1DCD35429A85}"/>
              </a:ext>
            </a:extLst>
          </p:cNvPr>
          <p:cNvCxnSpPr>
            <a:cxnSpLocks/>
          </p:cNvCxnSpPr>
          <p:nvPr/>
        </p:nvCxnSpPr>
        <p:spPr>
          <a:xfrm flipH="1">
            <a:off x="7979159" y="3743709"/>
            <a:ext cx="1402667" cy="136182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5DB2E26D-F312-07B4-519F-15365FD5E3C7}"/>
              </a:ext>
            </a:extLst>
          </p:cNvPr>
          <p:cNvCxnSpPr>
            <a:cxnSpLocks/>
          </p:cNvCxnSpPr>
          <p:nvPr/>
        </p:nvCxnSpPr>
        <p:spPr>
          <a:xfrm flipH="1">
            <a:off x="7979159" y="3896109"/>
            <a:ext cx="1555067" cy="120942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E5A57A74-0713-F377-8DDC-E012C9ADF083}"/>
              </a:ext>
            </a:extLst>
          </p:cNvPr>
          <p:cNvCxnSpPr>
            <a:cxnSpLocks/>
          </p:cNvCxnSpPr>
          <p:nvPr/>
        </p:nvCxnSpPr>
        <p:spPr>
          <a:xfrm flipH="1">
            <a:off x="8026381" y="4051243"/>
            <a:ext cx="1606516" cy="1054292"/>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34051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9B63-55DB-ABF5-5F2F-5CAC01097274}"/>
              </a:ext>
            </a:extLst>
          </p:cNvPr>
          <p:cNvSpPr>
            <a:spLocks noGrp="1"/>
          </p:cNvSpPr>
          <p:nvPr>
            <p:ph type="title"/>
          </p:nvPr>
        </p:nvSpPr>
        <p:spPr>
          <a:xfrm>
            <a:off x="838200" y="365125"/>
            <a:ext cx="10515600" cy="1325563"/>
          </a:xfrm>
        </p:spPr>
        <p:txBody>
          <a:bodyPr anchor="ctr">
            <a:normAutofit/>
          </a:bodyPr>
          <a:lstStyle/>
          <a:p>
            <a:r>
              <a:rPr lang="en-US" dirty="0"/>
              <a:t>The most plausible Earth</a:t>
            </a:r>
          </a:p>
        </p:txBody>
      </p:sp>
      <p:sp>
        <p:nvSpPr>
          <p:cNvPr id="3" name="Content Placeholder 2">
            <a:extLst>
              <a:ext uri="{FF2B5EF4-FFF2-40B4-BE49-F238E27FC236}">
                <a16:creationId xmlns:a16="http://schemas.microsoft.com/office/drawing/2014/main" id="{EC11A0AB-478A-23F1-0339-ACBD393C1807}"/>
              </a:ext>
            </a:extLst>
          </p:cNvPr>
          <p:cNvSpPr>
            <a:spLocks noGrp="1"/>
          </p:cNvSpPr>
          <p:nvPr>
            <p:ph sz="half" idx="1"/>
          </p:nvPr>
        </p:nvSpPr>
        <p:spPr>
          <a:xfrm>
            <a:off x="132029" y="1715538"/>
            <a:ext cx="5181600" cy="4947812"/>
          </a:xfrm>
        </p:spPr>
        <p:txBody>
          <a:bodyPr>
            <a:normAutofit lnSpcReduction="10000"/>
          </a:bodyPr>
          <a:lstStyle/>
          <a:p>
            <a:r>
              <a:rPr lang="en-US" sz="2400" dirty="0"/>
              <a:t>We can </a:t>
            </a:r>
            <a:r>
              <a:rPr lang="en-US" sz="2400" b="1" dirty="0">
                <a:solidFill>
                  <a:schemeClr val="accent6">
                    <a:lumMod val="75000"/>
                  </a:schemeClr>
                </a:solidFill>
              </a:rPr>
              <a:t>repeat this for all possible configurations </a:t>
            </a:r>
            <a:r>
              <a:rPr lang="en-US" sz="2400" dirty="0"/>
              <a:t>of Tetrahedron Earth, to calculate the most plausible configuration</a:t>
            </a:r>
          </a:p>
          <a:p>
            <a:pPr lvl="1"/>
            <a:r>
              <a:rPr lang="en-US" dirty="0"/>
              <a:t>This is the </a:t>
            </a:r>
            <a:r>
              <a:rPr lang="en-US" b="1" dirty="0">
                <a:solidFill>
                  <a:schemeClr val="accent5">
                    <a:lumMod val="75000"/>
                  </a:schemeClr>
                </a:solidFill>
              </a:rPr>
              <a:t>most plausible value for </a:t>
            </a:r>
            <a:r>
              <a:rPr lang="en-US" b="1" i="1" dirty="0">
                <a:solidFill>
                  <a:schemeClr val="accent5">
                    <a:lumMod val="75000"/>
                  </a:schemeClr>
                </a:solidFill>
              </a:rPr>
              <a:t>p</a:t>
            </a:r>
            <a:r>
              <a:rPr lang="en-US" dirty="0"/>
              <a:t>, the proportion of water on Tetrahedron Earth’s surface.</a:t>
            </a:r>
          </a:p>
          <a:p>
            <a:pPr lvl="1"/>
            <a:endParaRPr lang="en-US" dirty="0"/>
          </a:p>
          <a:p>
            <a:r>
              <a:rPr lang="en-US" sz="2400" b="1" dirty="0">
                <a:solidFill>
                  <a:srgbClr val="7030A0"/>
                </a:solidFill>
              </a:rPr>
              <a:t>25% water is the most plausible </a:t>
            </a:r>
            <a:r>
              <a:rPr lang="en-US" sz="2400" dirty="0"/>
              <a:t>(9 ways)</a:t>
            </a:r>
          </a:p>
          <a:p>
            <a:r>
              <a:rPr lang="en-US" sz="2400" dirty="0"/>
              <a:t>But </a:t>
            </a:r>
            <a:r>
              <a:rPr lang="en-US" sz="2400" b="1" dirty="0">
                <a:solidFill>
                  <a:schemeClr val="accent4">
                    <a:lumMod val="75000"/>
                  </a:schemeClr>
                </a:solidFill>
              </a:rPr>
              <a:t>50% water is almost as plausible </a:t>
            </a:r>
            <a:r>
              <a:rPr lang="en-US" sz="2400" dirty="0"/>
              <a:t>(8 ways)</a:t>
            </a:r>
          </a:p>
          <a:p>
            <a:endParaRPr lang="en-US" sz="2400" dirty="0"/>
          </a:p>
          <a:p>
            <a:r>
              <a:rPr lang="en-US" sz="2400" dirty="0"/>
              <a:t>We have a </a:t>
            </a:r>
            <a:r>
              <a:rPr lang="en-US" sz="2400" i="1" dirty="0"/>
              <a:t>distribution</a:t>
            </a:r>
            <a:r>
              <a:rPr lang="en-US" sz="2400" dirty="0"/>
              <a:t> of plausibility</a:t>
            </a:r>
          </a:p>
        </p:txBody>
      </p:sp>
      <p:pic>
        <p:nvPicPr>
          <p:cNvPr id="5" name="Picture 4" descr="A group of circles and numbers&#10;&#10;Description automatically generated with medium confidence">
            <a:extLst>
              <a:ext uri="{FF2B5EF4-FFF2-40B4-BE49-F238E27FC236}">
                <a16:creationId xmlns:a16="http://schemas.microsoft.com/office/drawing/2014/main" id="{4C5F6441-C2DC-01CD-E0BE-BCE9690A76BA}"/>
              </a:ext>
            </a:extLst>
          </p:cNvPr>
          <p:cNvPicPr>
            <a:picLocks noChangeAspect="1"/>
          </p:cNvPicPr>
          <p:nvPr/>
        </p:nvPicPr>
        <p:blipFill>
          <a:blip r:embed="rId3"/>
          <a:stretch>
            <a:fillRect/>
          </a:stretch>
        </p:blipFill>
        <p:spPr>
          <a:xfrm>
            <a:off x="5510222" y="2453118"/>
            <a:ext cx="6397348" cy="3422580"/>
          </a:xfrm>
          <a:prstGeom prst="rect">
            <a:avLst/>
          </a:prstGeom>
          <a:noFill/>
        </p:spPr>
      </p:pic>
    </p:spTree>
    <p:extLst>
      <p:ext uri="{BB962C8B-B14F-4D97-AF65-F5344CB8AC3E}">
        <p14:creationId xmlns:p14="http://schemas.microsoft.com/office/powerpoint/2010/main" val="444529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0CFD-0072-B214-4D4C-D4D605AD7F34}"/>
              </a:ext>
            </a:extLst>
          </p:cNvPr>
          <p:cNvSpPr>
            <a:spLocks noGrp="1"/>
          </p:cNvSpPr>
          <p:nvPr>
            <p:ph type="title"/>
          </p:nvPr>
        </p:nvSpPr>
        <p:spPr/>
        <p:txBody>
          <a:bodyPr/>
          <a:lstStyle/>
          <a:p>
            <a:r>
              <a:rPr lang="en-US" dirty="0"/>
              <a:t>Make more observations</a:t>
            </a:r>
          </a:p>
        </p:txBody>
      </p:sp>
      <p:pic>
        <p:nvPicPr>
          <p:cNvPr id="5" name="Content Placeholder 4" descr="A math table with numbers and circles&#10;&#10;Description automatically generated with medium confidence">
            <a:extLst>
              <a:ext uri="{FF2B5EF4-FFF2-40B4-BE49-F238E27FC236}">
                <a16:creationId xmlns:a16="http://schemas.microsoft.com/office/drawing/2014/main" id="{2F0368E7-3B28-72C8-998F-D5EB9500F17E}"/>
              </a:ext>
            </a:extLst>
          </p:cNvPr>
          <p:cNvPicPr>
            <a:picLocks noGrp="1" noChangeAspect="1"/>
          </p:cNvPicPr>
          <p:nvPr>
            <p:ph idx="1"/>
          </p:nvPr>
        </p:nvPicPr>
        <p:blipFill>
          <a:blip r:embed="rId3"/>
          <a:stretch>
            <a:fillRect/>
          </a:stretch>
        </p:blipFill>
        <p:spPr>
          <a:xfrm>
            <a:off x="117695" y="1782763"/>
            <a:ext cx="11828940" cy="4710112"/>
          </a:xfrm>
        </p:spPr>
      </p:pic>
    </p:spTree>
    <p:extLst>
      <p:ext uri="{BB962C8B-B14F-4D97-AF65-F5344CB8AC3E}">
        <p14:creationId xmlns:p14="http://schemas.microsoft.com/office/powerpoint/2010/main" val="2579055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F170-1999-F11D-4DB1-DF1C88C71233}"/>
              </a:ext>
            </a:extLst>
          </p:cNvPr>
          <p:cNvSpPr>
            <a:spLocks noGrp="1"/>
          </p:cNvSpPr>
          <p:nvPr>
            <p:ph type="title"/>
          </p:nvPr>
        </p:nvSpPr>
        <p:spPr/>
        <p:txBody>
          <a:bodyPr/>
          <a:lstStyle/>
          <a:p>
            <a:r>
              <a:rPr lang="en-US" dirty="0"/>
              <a:t>The most probable planet?</a:t>
            </a:r>
          </a:p>
        </p:txBody>
      </p:sp>
      <p:pic>
        <p:nvPicPr>
          <p:cNvPr id="5" name="Content Placeholder 4" descr="A math problem with numbers and a row of circles&#10;&#10;Description automatically generated with medium confidence">
            <a:extLst>
              <a:ext uri="{FF2B5EF4-FFF2-40B4-BE49-F238E27FC236}">
                <a16:creationId xmlns:a16="http://schemas.microsoft.com/office/drawing/2014/main" id="{015F107E-6BCA-DC86-13A6-17C0FF23AB40}"/>
              </a:ext>
            </a:extLst>
          </p:cNvPr>
          <p:cNvPicPr>
            <a:picLocks noGrp="1" noChangeAspect="1"/>
          </p:cNvPicPr>
          <p:nvPr>
            <p:ph idx="1"/>
          </p:nvPr>
        </p:nvPicPr>
        <p:blipFill>
          <a:blip r:embed="rId3"/>
          <a:stretch>
            <a:fillRect/>
          </a:stretch>
        </p:blipFill>
        <p:spPr>
          <a:xfrm>
            <a:off x="267915" y="1783532"/>
            <a:ext cx="8766974" cy="4879829"/>
          </a:xfrm>
        </p:spPr>
      </p:pic>
      <p:pic>
        <p:nvPicPr>
          <p:cNvPr id="7" name="Picture 6" descr="A graph with green bars&#10;&#10;Description automatically generated">
            <a:extLst>
              <a:ext uri="{FF2B5EF4-FFF2-40B4-BE49-F238E27FC236}">
                <a16:creationId xmlns:a16="http://schemas.microsoft.com/office/drawing/2014/main" id="{98697C94-4D64-1A1F-ACD5-F8F0F417DAAA}"/>
              </a:ext>
            </a:extLst>
          </p:cNvPr>
          <p:cNvPicPr>
            <a:picLocks noChangeAspect="1"/>
          </p:cNvPicPr>
          <p:nvPr/>
        </p:nvPicPr>
        <p:blipFill>
          <a:blip r:embed="rId4"/>
          <a:stretch>
            <a:fillRect/>
          </a:stretch>
        </p:blipFill>
        <p:spPr>
          <a:xfrm>
            <a:off x="8370494" y="3599486"/>
            <a:ext cx="3676650" cy="3063875"/>
          </a:xfrm>
          <a:prstGeom prst="rect">
            <a:avLst/>
          </a:prstGeom>
        </p:spPr>
      </p:pic>
    </p:spTree>
    <p:extLst>
      <p:ext uri="{BB962C8B-B14F-4D97-AF65-F5344CB8AC3E}">
        <p14:creationId xmlns:p14="http://schemas.microsoft.com/office/powerpoint/2010/main" val="3112918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E341-111D-F42A-2DFA-624E6C138B00}"/>
              </a:ext>
            </a:extLst>
          </p:cNvPr>
          <p:cNvSpPr>
            <a:spLocks noGrp="1"/>
          </p:cNvSpPr>
          <p:nvPr>
            <p:ph type="title"/>
          </p:nvPr>
        </p:nvSpPr>
        <p:spPr/>
        <p:txBody>
          <a:bodyPr/>
          <a:lstStyle/>
          <a:p>
            <a:r>
              <a:rPr lang="en-US" dirty="0"/>
              <a:t>Icosahedron Earth</a:t>
            </a:r>
          </a:p>
        </p:txBody>
      </p:sp>
      <p:pic>
        <p:nvPicPr>
          <p:cNvPr id="5" name="Content Placeholder 4" descr="A hexagon shaped object with a world map&#10;&#10;Description automatically generated">
            <a:extLst>
              <a:ext uri="{FF2B5EF4-FFF2-40B4-BE49-F238E27FC236}">
                <a16:creationId xmlns:a16="http://schemas.microsoft.com/office/drawing/2014/main" id="{4CB61E48-1D0E-97AD-1C42-4E2705F5CB17}"/>
              </a:ext>
            </a:extLst>
          </p:cNvPr>
          <p:cNvPicPr>
            <a:picLocks noGrp="1" noChangeAspect="1"/>
          </p:cNvPicPr>
          <p:nvPr>
            <p:ph idx="1"/>
          </p:nvPr>
        </p:nvPicPr>
        <p:blipFill>
          <a:blip r:embed="rId3"/>
          <a:stretch>
            <a:fillRect/>
          </a:stretch>
        </p:blipFill>
        <p:spPr>
          <a:xfrm>
            <a:off x="7668285" y="2025649"/>
            <a:ext cx="4365091" cy="4287489"/>
          </a:xfrm>
        </p:spPr>
      </p:pic>
      <p:pic>
        <p:nvPicPr>
          <p:cNvPr id="7" name="Picture 6" descr="A graph of a green pyramid&#10;&#10;Description automatically generated with medium confidence">
            <a:extLst>
              <a:ext uri="{FF2B5EF4-FFF2-40B4-BE49-F238E27FC236}">
                <a16:creationId xmlns:a16="http://schemas.microsoft.com/office/drawing/2014/main" id="{AEFE26BB-E1ED-F956-842D-1133DEFED746}"/>
              </a:ext>
            </a:extLst>
          </p:cNvPr>
          <p:cNvPicPr>
            <a:picLocks noChangeAspect="1"/>
          </p:cNvPicPr>
          <p:nvPr/>
        </p:nvPicPr>
        <p:blipFill>
          <a:blip r:embed="rId4"/>
          <a:stretch>
            <a:fillRect/>
          </a:stretch>
        </p:blipFill>
        <p:spPr>
          <a:xfrm>
            <a:off x="754456" y="1369734"/>
            <a:ext cx="6325354" cy="5271128"/>
          </a:xfrm>
          <a:prstGeom prst="rect">
            <a:avLst/>
          </a:prstGeom>
        </p:spPr>
      </p:pic>
    </p:spTree>
    <p:extLst>
      <p:ext uri="{BB962C8B-B14F-4D97-AF65-F5344CB8AC3E}">
        <p14:creationId xmlns:p14="http://schemas.microsoft.com/office/powerpoint/2010/main" val="78160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3DF3-092C-D6C4-18A8-B7E52017EB56}"/>
              </a:ext>
            </a:extLst>
          </p:cNvPr>
          <p:cNvSpPr>
            <a:spLocks noGrp="1"/>
          </p:cNvSpPr>
          <p:nvPr>
            <p:ph type="title"/>
          </p:nvPr>
        </p:nvSpPr>
        <p:spPr/>
        <p:txBody>
          <a:bodyPr/>
          <a:lstStyle/>
          <a:p>
            <a:r>
              <a:rPr lang="en-US" dirty="0"/>
              <a:t>Make more observations (100 faces)</a:t>
            </a:r>
          </a:p>
        </p:txBody>
      </p:sp>
      <p:pic>
        <p:nvPicPr>
          <p:cNvPr id="5" name="Content Placeholder 4" descr="A group of green and white graphs&#10;&#10;Description automatically generated">
            <a:extLst>
              <a:ext uri="{FF2B5EF4-FFF2-40B4-BE49-F238E27FC236}">
                <a16:creationId xmlns:a16="http://schemas.microsoft.com/office/drawing/2014/main" id="{012F840C-863F-AE94-FB12-A7CF997BDDB0}"/>
              </a:ext>
            </a:extLst>
          </p:cNvPr>
          <p:cNvPicPr>
            <a:picLocks noGrp="1" noChangeAspect="1"/>
          </p:cNvPicPr>
          <p:nvPr>
            <p:ph idx="1"/>
          </p:nvPr>
        </p:nvPicPr>
        <p:blipFill>
          <a:blip r:embed="rId3"/>
          <a:stretch>
            <a:fillRect/>
          </a:stretch>
        </p:blipFill>
        <p:spPr>
          <a:xfrm>
            <a:off x="1601509" y="1391058"/>
            <a:ext cx="7461010" cy="5329293"/>
          </a:xfrm>
        </p:spPr>
      </p:pic>
    </p:spTree>
    <p:extLst>
      <p:ext uri="{BB962C8B-B14F-4D97-AF65-F5344CB8AC3E}">
        <p14:creationId xmlns:p14="http://schemas.microsoft.com/office/powerpoint/2010/main" val="3004516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3B06-5407-67C2-0028-BFA571E4C340}"/>
              </a:ext>
            </a:extLst>
          </p:cNvPr>
          <p:cNvSpPr>
            <a:spLocks noGrp="1"/>
          </p:cNvSpPr>
          <p:nvPr>
            <p:ph type="title"/>
          </p:nvPr>
        </p:nvSpPr>
        <p:spPr/>
        <p:txBody>
          <a:bodyPr/>
          <a:lstStyle/>
          <a:p>
            <a:r>
              <a:rPr lang="en-US" dirty="0"/>
              <a:t>Sample size</a:t>
            </a:r>
          </a:p>
        </p:txBody>
      </p:sp>
      <p:sp>
        <p:nvSpPr>
          <p:cNvPr id="3" name="Content Placeholder 2">
            <a:extLst>
              <a:ext uri="{FF2B5EF4-FFF2-40B4-BE49-F238E27FC236}">
                <a16:creationId xmlns:a16="http://schemas.microsoft.com/office/drawing/2014/main" id="{D0D04A35-D6C0-2D0C-BD89-36131B501ADA}"/>
              </a:ext>
            </a:extLst>
          </p:cNvPr>
          <p:cNvSpPr>
            <a:spLocks noGrp="1"/>
          </p:cNvSpPr>
          <p:nvPr>
            <p:ph idx="1"/>
          </p:nvPr>
        </p:nvSpPr>
        <p:spPr/>
        <p:txBody>
          <a:bodyPr/>
          <a:lstStyle/>
          <a:p>
            <a:r>
              <a:rPr lang="en-US" b="1" dirty="0">
                <a:solidFill>
                  <a:srgbClr val="C00000"/>
                </a:solidFill>
              </a:rPr>
              <a:t>Sample size </a:t>
            </a:r>
            <a:r>
              <a:rPr lang="en-US" dirty="0"/>
              <a:t>is a central concern of experimental design</a:t>
            </a:r>
          </a:p>
          <a:p>
            <a:endParaRPr lang="en-US" dirty="0"/>
          </a:p>
          <a:p>
            <a:r>
              <a:rPr lang="en-US" dirty="0"/>
              <a:t>Too few observations = </a:t>
            </a:r>
            <a:r>
              <a:rPr lang="en-US" b="1" dirty="0">
                <a:solidFill>
                  <a:schemeClr val="accent6">
                    <a:lumMod val="75000"/>
                  </a:schemeClr>
                </a:solidFill>
              </a:rPr>
              <a:t>uncertainty</a:t>
            </a:r>
            <a:r>
              <a:rPr lang="en-US" dirty="0"/>
              <a:t> in results, or </a:t>
            </a:r>
            <a:r>
              <a:rPr lang="en-US" b="1" dirty="0">
                <a:solidFill>
                  <a:schemeClr val="accent6">
                    <a:lumMod val="75000"/>
                  </a:schemeClr>
                </a:solidFill>
              </a:rPr>
              <a:t>incorrect</a:t>
            </a:r>
            <a:r>
              <a:rPr lang="en-US" dirty="0"/>
              <a:t> results</a:t>
            </a:r>
          </a:p>
          <a:p>
            <a:r>
              <a:rPr lang="en-US" dirty="0"/>
              <a:t>Too many observations = </a:t>
            </a:r>
            <a:r>
              <a:rPr lang="en-US" b="1" dirty="0">
                <a:solidFill>
                  <a:schemeClr val="accent5">
                    <a:lumMod val="75000"/>
                  </a:schemeClr>
                </a:solidFill>
              </a:rPr>
              <a:t>wasted time and resources</a:t>
            </a:r>
          </a:p>
          <a:p>
            <a:r>
              <a:rPr lang="en-US" dirty="0"/>
              <a:t>In animal experiments, </a:t>
            </a:r>
            <a:r>
              <a:rPr lang="en-US" b="1" dirty="0">
                <a:solidFill>
                  <a:schemeClr val="accent4">
                    <a:lumMod val="75000"/>
                  </a:schemeClr>
                </a:solidFill>
              </a:rPr>
              <a:t>we also want to minimize animal suffering </a:t>
            </a:r>
            <a:r>
              <a:rPr lang="en-US" dirty="0"/>
              <a:t>– as few experimental subjects as necessary </a:t>
            </a:r>
            <a:r>
              <a:rPr lang="en-US" b="1" dirty="0">
                <a:solidFill>
                  <a:schemeClr val="accent4">
                    <a:lumMod val="75000"/>
                  </a:schemeClr>
                </a:solidFill>
              </a:rPr>
              <a:t>(3Rs)</a:t>
            </a:r>
          </a:p>
          <a:p>
            <a:endParaRPr lang="en-US" dirty="0"/>
          </a:p>
          <a:p>
            <a:r>
              <a:rPr lang="en-US" dirty="0"/>
              <a:t>We want to collect an optimal number of observations to give </a:t>
            </a:r>
            <a:r>
              <a:rPr lang="en-US" b="1" dirty="0">
                <a:solidFill>
                  <a:srgbClr val="7030A0"/>
                </a:solidFill>
              </a:rPr>
              <a:t>robust results at an acceptable (financial and ethical) cost</a:t>
            </a:r>
          </a:p>
        </p:txBody>
      </p:sp>
    </p:spTree>
    <p:extLst>
      <p:ext uri="{BB962C8B-B14F-4D97-AF65-F5344CB8AC3E}">
        <p14:creationId xmlns:p14="http://schemas.microsoft.com/office/powerpoint/2010/main" val="275073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00ED-A4E4-6C14-E91D-56903E4AE82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BE817DE-2468-34FE-D2EB-5C747A942DED}"/>
              </a:ext>
            </a:extLst>
          </p:cNvPr>
          <p:cNvSpPr>
            <a:spLocks noGrp="1"/>
          </p:cNvSpPr>
          <p:nvPr>
            <p:ph idx="1"/>
          </p:nvPr>
        </p:nvSpPr>
        <p:spPr>
          <a:xfrm>
            <a:off x="838200" y="1690688"/>
            <a:ext cx="10515600" cy="4863042"/>
          </a:xfrm>
        </p:spPr>
        <p:txBody>
          <a:bodyPr>
            <a:normAutofit fontScale="92500" lnSpcReduction="10000"/>
          </a:bodyPr>
          <a:lstStyle/>
          <a:p>
            <a:pPr marL="0" indent="0">
              <a:buNone/>
            </a:pPr>
            <a:r>
              <a:rPr lang="en-GB" sz="2400" dirty="0"/>
              <a:t>After this workshop I hope you will be able to…</a:t>
            </a:r>
          </a:p>
          <a:p>
            <a:pPr>
              <a:buFont typeface="+mj-lt"/>
              <a:buAutoNum type="arabicPeriod"/>
            </a:pPr>
            <a:endParaRPr lang="en-GB" sz="2000" dirty="0"/>
          </a:p>
          <a:p>
            <a:pPr>
              <a:lnSpc>
                <a:spcPct val="160000"/>
              </a:lnSpc>
              <a:buFont typeface="+mj-lt"/>
              <a:buAutoNum type="arabicPeriod"/>
            </a:pPr>
            <a:r>
              <a:rPr lang="en-GB" sz="2000" dirty="0"/>
              <a:t>Understand and explain the relationship between measurements, statistics, and experimental design.</a:t>
            </a:r>
          </a:p>
          <a:p>
            <a:pPr>
              <a:lnSpc>
                <a:spcPct val="160000"/>
              </a:lnSpc>
              <a:buFont typeface="+mj-lt"/>
              <a:buAutoNum type="arabicPeriod"/>
            </a:pPr>
            <a:r>
              <a:rPr lang="en-GB" sz="2000" dirty="0"/>
              <a:t>Understand and explain that statistical models are devices that process data to produce estimates that support scientific insight.</a:t>
            </a:r>
          </a:p>
          <a:p>
            <a:pPr>
              <a:lnSpc>
                <a:spcPct val="160000"/>
              </a:lnSpc>
              <a:buFont typeface="+mj-lt"/>
              <a:buAutoNum type="arabicPeriod"/>
            </a:pPr>
            <a:r>
              <a:rPr lang="en-GB" sz="2000" dirty="0"/>
              <a:t>Understand how assumptions and expectations about factors influencing an experiment are translated into effective experimental designs.</a:t>
            </a:r>
          </a:p>
          <a:p>
            <a:pPr>
              <a:lnSpc>
                <a:spcPct val="160000"/>
              </a:lnSpc>
              <a:buFont typeface="+mj-lt"/>
              <a:buAutoNum type="arabicPeriod"/>
            </a:pPr>
            <a:r>
              <a:rPr lang="en-GB" sz="2000" dirty="0"/>
              <a:t>Use G*Power to estimate a group size for a statistical test.</a:t>
            </a:r>
          </a:p>
          <a:p>
            <a:pPr>
              <a:lnSpc>
                <a:spcPct val="160000"/>
              </a:lnSpc>
              <a:buFont typeface="+mj-lt"/>
              <a:buAutoNum type="arabicPeriod"/>
            </a:pPr>
            <a:r>
              <a:rPr lang="en-GB" sz="2000" dirty="0"/>
              <a:t>Use the NC3Rs Experimental Design Assistant to lay out and analyse a simple experiment, and share the design information.</a:t>
            </a:r>
          </a:p>
          <a:p>
            <a:endParaRPr lang="en-US" sz="2400" dirty="0"/>
          </a:p>
        </p:txBody>
      </p:sp>
    </p:spTree>
    <p:extLst>
      <p:ext uri="{BB962C8B-B14F-4D97-AF65-F5344CB8AC3E}">
        <p14:creationId xmlns:p14="http://schemas.microsoft.com/office/powerpoint/2010/main" val="1365436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B4FD-FB97-457F-1074-473A391BE612}"/>
              </a:ext>
            </a:extLst>
          </p:cNvPr>
          <p:cNvSpPr>
            <a:spLocks noGrp="1"/>
          </p:cNvSpPr>
          <p:nvPr>
            <p:ph type="title"/>
          </p:nvPr>
        </p:nvSpPr>
        <p:spPr/>
        <p:txBody>
          <a:bodyPr/>
          <a:lstStyle/>
          <a:p>
            <a:r>
              <a:rPr lang="en-US" dirty="0"/>
              <a:t>Statistical Power</a:t>
            </a:r>
          </a:p>
        </p:txBody>
      </p:sp>
      <p:sp>
        <p:nvSpPr>
          <p:cNvPr id="3" name="Text Placeholder 2">
            <a:extLst>
              <a:ext uri="{FF2B5EF4-FFF2-40B4-BE49-F238E27FC236}">
                <a16:creationId xmlns:a16="http://schemas.microsoft.com/office/drawing/2014/main" id="{3D6C25AE-7096-6A67-4D96-ADA573D92C6C}"/>
              </a:ext>
            </a:extLst>
          </p:cNvPr>
          <p:cNvSpPr>
            <a:spLocks noGrp="1"/>
          </p:cNvSpPr>
          <p:nvPr>
            <p:ph type="body" idx="1"/>
          </p:nvPr>
        </p:nvSpPr>
        <p:spPr/>
        <p:txBody>
          <a:bodyPr/>
          <a:lstStyle/>
          <a:p>
            <a:r>
              <a:rPr lang="en-US" dirty="0"/>
              <a:t>Statistical power tells us what conclusions can reasonably be drawn from statistical analysis of our experiment</a:t>
            </a:r>
          </a:p>
        </p:txBody>
      </p:sp>
    </p:spTree>
    <p:extLst>
      <p:ext uri="{BB962C8B-B14F-4D97-AF65-F5344CB8AC3E}">
        <p14:creationId xmlns:p14="http://schemas.microsoft.com/office/powerpoint/2010/main" val="4296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27E4-45C9-CEB9-2C8C-3BDEDD452347}"/>
              </a:ext>
            </a:extLst>
          </p:cNvPr>
          <p:cNvSpPr>
            <a:spLocks noGrp="1"/>
          </p:cNvSpPr>
          <p:nvPr>
            <p:ph type="title"/>
          </p:nvPr>
        </p:nvSpPr>
        <p:spPr/>
        <p:txBody>
          <a:bodyPr/>
          <a:lstStyle/>
          <a:p>
            <a:r>
              <a:rPr lang="en-US" dirty="0"/>
              <a:t>Statistical power</a:t>
            </a:r>
          </a:p>
        </p:txBody>
      </p:sp>
      <p:sp>
        <p:nvSpPr>
          <p:cNvPr id="3" name="Content Placeholder 2">
            <a:extLst>
              <a:ext uri="{FF2B5EF4-FFF2-40B4-BE49-F238E27FC236}">
                <a16:creationId xmlns:a16="http://schemas.microsoft.com/office/drawing/2014/main" id="{2A6DA814-9740-29E5-EB24-FC7DF4E106C6}"/>
              </a:ext>
            </a:extLst>
          </p:cNvPr>
          <p:cNvSpPr>
            <a:spLocks noGrp="1"/>
          </p:cNvSpPr>
          <p:nvPr>
            <p:ph idx="1"/>
          </p:nvPr>
        </p:nvSpPr>
        <p:spPr>
          <a:xfrm>
            <a:off x="263682" y="1757725"/>
            <a:ext cx="11664635" cy="4806037"/>
          </a:xfrm>
        </p:spPr>
        <p:txBody>
          <a:bodyPr>
            <a:normAutofit/>
          </a:bodyPr>
          <a:lstStyle/>
          <a:p>
            <a:r>
              <a:rPr lang="en-GB" b="1" dirty="0">
                <a:solidFill>
                  <a:schemeClr val="accent5">
                    <a:lumMod val="75000"/>
                  </a:schemeClr>
                </a:solidFill>
              </a:rPr>
              <a:t>Statistical power</a:t>
            </a:r>
            <a:r>
              <a:rPr lang="en-GB" dirty="0">
                <a:solidFill>
                  <a:schemeClr val="accent5">
                    <a:lumMod val="75000"/>
                  </a:schemeClr>
                </a:solidFill>
              </a:rPr>
              <a:t> </a:t>
            </a:r>
            <a:r>
              <a:rPr lang="en-GB" dirty="0"/>
              <a:t>is the probability, </a:t>
            </a:r>
            <a:r>
              <a:rPr lang="en-GB" i="1" dirty="0">
                <a:solidFill>
                  <a:schemeClr val="accent5">
                    <a:lumMod val="75000"/>
                  </a:schemeClr>
                </a:solidFill>
              </a:rPr>
              <a:t>before a study is performed</a:t>
            </a:r>
            <a:r>
              <a:rPr lang="en-GB" dirty="0"/>
              <a:t>, that a particular comparison will achieve “statistical significance” at some predetermined level.</a:t>
            </a:r>
          </a:p>
          <a:p>
            <a:r>
              <a:rPr lang="en-GB" dirty="0"/>
              <a:t>More precisely, </a:t>
            </a:r>
            <a:r>
              <a:rPr lang="en-GB" b="1" dirty="0">
                <a:solidFill>
                  <a:srgbClr val="7030A0"/>
                </a:solidFill>
              </a:rPr>
              <a:t>statistical power is the probability that the study will not return a false negative result</a:t>
            </a:r>
            <a:r>
              <a:rPr lang="en-GB" b="1" dirty="0"/>
              <a:t> </a:t>
            </a:r>
            <a:r>
              <a:rPr lang="en-GB" dirty="0"/>
              <a:t>(known in statistics jargon as a “Type II error”)</a:t>
            </a:r>
          </a:p>
          <a:p>
            <a:endParaRPr lang="en-US" dirty="0"/>
          </a:p>
          <a:p>
            <a:r>
              <a:rPr lang="en-US" dirty="0"/>
              <a:t>As researchers we have two choices to make:</a:t>
            </a:r>
          </a:p>
          <a:p>
            <a:pPr lvl="1"/>
            <a:r>
              <a:rPr lang="en-GB" b="1" dirty="0">
                <a:solidFill>
                  <a:schemeClr val="accent6">
                    <a:lumMod val="75000"/>
                  </a:schemeClr>
                </a:solidFill>
              </a:rPr>
              <a:t>What threshold of statistical significance </a:t>
            </a:r>
            <a:r>
              <a:rPr lang="en-GB" dirty="0"/>
              <a:t>(“type I errors”, </a:t>
            </a:r>
            <a:r>
              <a:rPr lang="en-GB" i="1" dirty="0"/>
              <a:t>p</a:t>
            </a:r>
            <a:r>
              <a:rPr lang="en-GB" dirty="0"/>
              <a:t>-value, or 𝞪) </a:t>
            </a:r>
            <a:r>
              <a:rPr lang="en-GB" b="1" dirty="0">
                <a:solidFill>
                  <a:schemeClr val="accent6">
                    <a:lumMod val="75000"/>
                  </a:schemeClr>
                </a:solidFill>
              </a:rPr>
              <a:t>is appropriate</a:t>
            </a:r>
            <a:r>
              <a:rPr lang="en-GB" dirty="0"/>
              <a:t>? </a:t>
            </a:r>
          </a:p>
          <a:p>
            <a:pPr lvl="1"/>
            <a:r>
              <a:rPr lang="en-GB" b="1" dirty="0">
                <a:solidFill>
                  <a:schemeClr val="accent4">
                    <a:lumMod val="75000"/>
                  </a:schemeClr>
                </a:solidFill>
              </a:rPr>
              <a:t>What rate of false negative results</a:t>
            </a:r>
            <a:r>
              <a:rPr lang="en-GB" dirty="0"/>
              <a:t> (“type II errors” or 1-𝞫) </a:t>
            </a:r>
            <a:r>
              <a:rPr lang="en-GB" b="1" dirty="0">
                <a:solidFill>
                  <a:schemeClr val="accent4">
                    <a:lumMod val="75000"/>
                  </a:schemeClr>
                </a:solidFill>
              </a:rPr>
              <a:t>is acceptable </a:t>
            </a:r>
            <a:r>
              <a:rPr lang="en-GB" dirty="0"/>
              <a:t>to us at that significance level? (i.e. what </a:t>
            </a:r>
            <a:r>
              <a:rPr lang="en-GB" i="1" dirty="0"/>
              <a:t>statistical power</a:t>
            </a:r>
            <a:r>
              <a:rPr lang="en-GB" dirty="0"/>
              <a:t> do we want?)</a:t>
            </a:r>
          </a:p>
        </p:txBody>
      </p:sp>
    </p:spTree>
    <p:extLst>
      <p:ext uri="{BB962C8B-B14F-4D97-AF65-F5344CB8AC3E}">
        <p14:creationId xmlns:p14="http://schemas.microsoft.com/office/powerpoint/2010/main" val="263355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3FFE-D4C7-E850-6DA4-FF947F48B048}"/>
              </a:ext>
            </a:extLst>
          </p:cNvPr>
          <p:cNvSpPr>
            <a:spLocks noGrp="1"/>
          </p:cNvSpPr>
          <p:nvPr>
            <p:ph type="title"/>
          </p:nvPr>
        </p:nvSpPr>
        <p:spPr>
          <a:xfrm>
            <a:off x="838200" y="154398"/>
            <a:ext cx="10515600" cy="1325563"/>
          </a:xfrm>
        </p:spPr>
        <p:txBody>
          <a:bodyPr/>
          <a:lstStyle/>
          <a:p>
            <a:r>
              <a:rPr lang="en-US" dirty="0"/>
              <a:t>Type I and Type II errors</a:t>
            </a:r>
          </a:p>
        </p:txBody>
      </p:sp>
      <p:pic>
        <p:nvPicPr>
          <p:cNvPr id="5" name="Content Placeholder 4" descr="A book cover of a wolf&#10;&#10;Description automatically generated">
            <a:extLst>
              <a:ext uri="{FF2B5EF4-FFF2-40B4-BE49-F238E27FC236}">
                <a16:creationId xmlns:a16="http://schemas.microsoft.com/office/drawing/2014/main" id="{DB7603F3-2FD6-A794-18CE-1949B6F353F7}"/>
              </a:ext>
            </a:extLst>
          </p:cNvPr>
          <p:cNvPicPr>
            <a:picLocks noGrp="1" noChangeAspect="1"/>
          </p:cNvPicPr>
          <p:nvPr>
            <p:ph idx="1"/>
          </p:nvPr>
        </p:nvPicPr>
        <p:blipFill>
          <a:blip r:embed="rId3"/>
          <a:stretch>
            <a:fillRect/>
          </a:stretch>
        </p:blipFill>
        <p:spPr>
          <a:xfrm>
            <a:off x="7318218" y="1955210"/>
            <a:ext cx="4373162" cy="4373162"/>
          </a:xfrm>
        </p:spPr>
      </p:pic>
      <p:sp>
        <p:nvSpPr>
          <p:cNvPr id="6" name="Rectangle 5">
            <a:extLst>
              <a:ext uri="{FF2B5EF4-FFF2-40B4-BE49-F238E27FC236}">
                <a16:creationId xmlns:a16="http://schemas.microsoft.com/office/drawing/2014/main" id="{70BA7416-F1A8-3430-0BE3-47E1EE71E361}"/>
              </a:ext>
            </a:extLst>
          </p:cNvPr>
          <p:cNvSpPr/>
          <p:nvPr/>
        </p:nvSpPr>
        <p:spPr>
          <a:xfrm>
            <a:off x="1652256" y="2275307"/>
            <a:ext cx="2132095" cy="213209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Boy cries wolf</a:t>
            </a:r>
          </a:p>
          <a:p>
            <a:pPr algn="ctr"/>
            <a:r>
              <a:rPr lang="en-US" dirty="0">
                <a:solidFill>
                  <a:schemeClr val="tx1"/>
                </a:solidFill>
              </a:rPr>
              <a:t>There’s a wolf</a:t>
            </a:r>
          </a:p>
          <a:p>
            <a:pPr algn="ctr"/>
            <a:r>
              <a:rPr lang="en-US" dirty="0">
                <a:solidFill>
                  <a:schemeClr val="tx1"/>
                </a:solidFill>
              </a:rPr>
              <a:t>Village is happy</a:t>
            </a:r>
          </a:p>
        </p:txBody>
      </p:sp>
      <p:sp>
        <p:nvSpPr>
          <p:cNvPr id="7" name="Rectangle 6">
            <a:extLst>
              <a:ext uri="{FF2B5EF4-FFF2-40B4-BE49-F238E27FC236}">
                <a16:creationId xmlns:a16="http://schemas.microsoft.com/office/drawing/2014/main" id="{34A43FF1-7DB3-B129-5AF8-1EC138FC8CCE}"/>
              </a:ext>
            </a:extLst>
          </p:cNvPr>
          <p:cNvSpPr/>
          <p:nvPr/>
        </p:nvSpPr>
        <p:spPr>
          <a:xfrm>
            <a:off x="1652256" y="4586778"/>
            <a:ext cx="2132095" cy="2132095"/>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Boy doesn’t cry wolf</a:t>
            </a:r>
          </a:p>
          <a:p>
            <a:pPr algn="ctr"/>
            <a:r>
              <a:rPr lang="en-US" dirty="0"/>
              <a:t>There’s a wolf</a:t>
            </a:r>
          </a:p>
          <a:p>
            <a:pPr algn="ctr"/>
            <a:r>
              <a:rPr lang="en-US" dirty="0"/>
              <a:t>Village is unhappy</a:t>
            </a:r>
          </a:p>
          <a:p>
            <a:pPr algn="ctr"/>
            <a:r>
              <a:rPr lang="en-US" dirty="0"/>
              <a:t>FALSE NEGATIVE</a:t>
            </a:r>
          </a:p>
          <a:p>
            <a:pPr algn="ctr"/>
            <a:r>
              <a:rPr lang="en-US" dirty="0"/>
              <a:t>TYPE II ERROR</a:t>
            </a:r>
          </a:p>
        </p:txBody>
      </p:sp>
      <p:sp>
        <p:nvSpPr>
          <p:cNvPr id="8" name="Rectangle 7">
            <a:extLst>
              <a:ext uri="{FF2B5EF4-FFF2-40B4-BE49-F238E27FC236}">
                <a16:creationId xmlns:a16="http://schemas.microsoft.com/office/drawing/2014/main" id="{D8451510-5238-F838-7425-EF888BB1E9D2}"/>
              </a:ext>
            </a:extLst>
          </p:cNvPr>
          <p:cNvSpPr/>
          <p:nvPr/>
        </p:nvSpPr>
        <p:spPr>
          <a:xfrm>
            <a:off x="4043125" y="2275306"/>
            <a:ext cx="2132095" cy="2132095"/>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Boy cries wolf</a:t>
            </a:r>
          </a:p>
          <a:p>
            <a:pPr algn="ctr"/>
            <a:r>
              <a:rPr lang="en-US" dirty="0"/>
              <a:t>There’s no wolf</a:t>
            </a:r>
          </a:p>
          <a:p>
            <a:pPr algn="ctr"/>
            <a:r>
              <a:rPr lang="en-US" dirty="0"/>
              <a:t>Village is unhappy</a:t>
            </a:r>
          </a:p>
          <a:p>
            <a:pPr algn="ctr"/>
            <a:r>
              <a:rPr lang="en-US" dirty="0"/>
              <a:t>FALSE POSITIVE</a:t>
            </a:r>
          </a:p>
          <a:p>
            <a:pPr algn="ctr"/>
            <a:r>
              <a:rPr lang="en-US" dirty="0"/>
              <a:t>TYPE I ERROR</a:t>
            </a:r>
          </a:p>
        </p:txBody>
      </p:sp>
      <p:sp>
        <p:nvSpPr>
          <p:cNvPr id="9" name="Rectangle 8">
            <a:extLst>
              <a:ext uri="{FF2B5EF4-FFF2-40B4-BE49-F238E27FC236}">
                <a16:creationId xmlns:a16="http://schemas.microsoft.com/office/drawing/2014/main" id="{411A1735-08CE-C2EA-DBBA-3FFAD9C02A2A}"/>
              </a:ext>
            </a:extLst>
          </p:cNvPr>
          <p:cNvSpPr/>
          <p:nvPr/>
        </p:nvSpPr>
        <p:spPr>
          <a:xfrm>
            <a:off x="4043124" y="4583788"/>
            <a:ext cx="2132095" cy="213209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Boy doesn’t cry wolf</a:t>
            </a:r>
          </a:p>
          <a:p>
            <a:pPr algn="ctr"/>
            <a:r>
              <a:rPr lang="en-US" dirty="0">
                <a:solidFill>
                  <a:schemeClr val="tx1"/>
                </a:solidFill>
              </a:rPr>
              <a:t>There’s no wolf</a:t>
            </a:r>
          </a:p>
          <a:p>
            <a:pPr algn="ctr"/>
            <a:r>
              <a:rPr lang="en-US" dirty="0">
                <a:solidFill>
                  <a:schemeClr val="tx1"/>
                </a:solidFill>
              </a:rPr>
              <a:t>Village is happy</a:t>
            </a:r>
          </a:p>
        </p:txBody>
      </p:sp>
      <p:pic>
        <p:nvPicPr>
          <p:cNvPr id="12" name="Picture 11" descr="A cartoon of a child with his hands on his cheeks&#10;&#10;Description automatically generated">
            <a:extLst>
              <a:ext uri="{FF2B5EF4-FFF2-40B4-BE49-F238E27FC236}">
                <a16:creationId xmlns:a16="http://schemas.microsoft.com/office/drawing/2014/main" id="{E54F4B72-31D2-B922-63CC-721C89CBF6A0}"/>
              </a:ext>
            </a:extLst>
          </p:cNvPr>
          <p:cNvPicPr>
            <a:picLocks noChangeAspect="1"/>
          </p:cNvPicPr>
          <p:nvPr/>
        </p:nvPicPr>
        <p:blipFill>
          <a:blip r:embed="rId4"/>
          <a:stretch>
            <a:fillRect/>
          </a:stretch>
        </p:blipFill>
        <p:spPr>
          <a:xfrm>
            <a:off x="284925" y="3429000"/>
            <a:ext cx="1106549" cy="2040853"/>
          </a:xfrm>
          <a:prstGeom prst="rect">
            <a:avLst/>
          </a:prstGeom>
        </p:spPr>
      </p:pic>
      <p:sp>
        <p:nvSpPr>
          <p:cNvPr id="13" name="TextBox 12">
            <a:extLst>
              <a:ext uri="{FF2B5EF4-FFF2-40B4-BE49-F238E27FC236}">
                <a16:creationId xmlns:a16="http://schemas.microsoft.com/office/drawing/2014/main" id="{4CC3CEED-7482-C3EF-F92E-1301DBDCF514}"/>
              </a:ext>
            </a:extLst>
          </p:cNvPr>
          <p:cNvSpPr txBox="1"/>
          <p:nvPr/>
        </p:nvSpPr>
        <p:spPr>
          <a:xfrm>
            <a:off x="484897" y="2972021"/>
            <a:ext cx="706604" cy="369332"/>
          </a:xfrm>
          <a:prstGeom prst="rect">
            <a:avLst/>
          </a:prstGeom>
          <a:noFill/>
        </p:spPr>
        <p:txBody>
          <a:bodyPr wrap="none" rtlCol="0">
            <a:spAutoFit/>
          </a:bodyPr>
          <a:lstStyle/>
          <a:p>
            <a:r>
              <a:rPr lang="en-US" dirty="0"/>
              <a:t>CRIES</a:t>
            </a:r>
          </a:p>
        </p:txBody>
      </p:sp>
      <p:sp>
        <p:nvSpPr>
          <p:cNvPr id="14" name="TextBox 13">
            <a:extLst>
              <a:ext uri="{FF2B5EF4-FFF2-40B4-BE49-F238E27FC236}">
                <a16:creationId xmlns:a16="http://schemas.microsoft.com/office/drawing/2014/main" id="{9DEEFBD2-65AB-6DF0-5B1A-09250536945C}"/>
              </a:ext>
            </a:extLst>
          </p:cNvPr>
          <p:cNvSpPr txBox="1"/>
          <p:nvPr/>
        </p:nvSpPr>
        <p:spPr>
          <a:xfrm>
            <a:off x="461959" y="5557500"/>
            <a:ext cx="695383" cy="923330"/>
          </a:xfrm>
          <a:prstGeom prst="rect">
            <a:avLst/>
          </a:prstGeom>
          <a:noFill/>
        </p:spPr>
        <p:txBody>
          <a:bodyPr wrap="none" rtlCol="0">
            <a:spAutoFit/>
          </a:bodyPr>
          <a:lstStyle/>
          <a:p>
            <a:pPr algn="ctr"/>
            <a:r>
              <a:rPr lang="en-US" dirty="0"/>
              <a:t>DOES</a:t>
            </a:r>
            <a:br>
              <a:rPr lang="en-US" dirty="0"/>
            </a:br>
            <a:r>
              <a:rPr lang="en-US" dirty="0"/>
              <a:t>NOT</a:t>
            </a:r>
            <a:br>
              <a:rPr lang="en-US" dirty="0"/>
            </a:br>
            <a:r>
              <a:rPr lang="en-US" dirty="0"/>
              <a:t>CRY</a:t>
            </a:r>
          </a:p>
        </p:txBody>
      </p:sp>
      <p:pic>
        <p:nvPicPr>
          <p:cNvPr id="16" name="Picture 15" descr="A black and white drawing of a wolf lying down&#10;&#10;Description automatically generated">
            <a:extLst>
              <a:ext uri="{FF2B5EF4-FFF2-40B4-BE49-F238E27FC236}">
                <a16:creationId xmlns:a16="http://schemas.microsoft.com/office/drawing/2014/main" id="{BF04167D-2BC1-D3F6-0255-24FE3E54E57B}"/>
              </a:ext>
            </a:extLst>
          </p:cNvPr>
          <p:cNvPicPr>
            <a:picLocks noChangeAspect="1"/>
          </p:cNvPicPr>
          <p:nvPr/>
        </p:nvPicPr>
        <p:blipFill>
          <a:blip r:embed="rId5"/>
          <a:stretch>
            <a:fillRect/>
          </a:stretch>
        </p:blipFill>
        <p:spPr>
          <a:xfrm>
            <a:off x="3179395" y="1319752"/>
            <a:ext cx="1455980" cy="918260"/>
          </a:xfrm>
          <a:prstGeom prst="rect">
            <a:avLst/>
          </a:prstGeom>
        </p:spPr>
      </p:pic>
      <p:sp>
        <p:nvSpPr>
          <p:cNvPr id="17" name="TextBox 16">
            <a:extLst>
              <a:ext uri="{FF2B5EF4-FFF2-40B4-BE49-F238E27FC236}">
                <a16:creationId xmlns:a16="http://schemas.microsoft.com/office/drawing/2014/main" id="{CE43635D-12E7-4CDD-ED16-B17A34824C94}"/>
              </a:ext>
            </a:extLst>
          </p:cNvPr>
          <p:cNvSpPr txBox="1"/>
          <p:nvPr/>
        </p:nvSpPr>
        <p:spPr>
          <a:xfrm>
            <a:off x="2346694" y="1585878"/>
            <a:ext cx="743217" cy="369332"/>
          </a:xfrm>
          <a:prstGeom prst="rect">
            <a:avLst/>
          </a:prstGeom>
          <a:noFill/>
        </p:spPr>
        <p:txBody>
          <a:bodyPr wrap="none" rtlCol="0">
            <a:spAutoFit/>
          </a:bodyPr>
          <a:lstStyle/>
          <a:p>
            <a:r>
              <a:rPr lang="en-US" dirty="0"/>
              <a:t>WOLF</a:t>
            </a:r>
          </a:p>
        </p:txBody>
      </p:sp>
      <p:sp>
        <p:nvSpPr>
          <p:cNvPr id="18" name="TextBox 17">
            <a:extLst>
              <a:ext uri="{FF2B5EF4-FFF2-40B4-BE49-F238E27FC236}">
                <a16:creationId xmlns:a16="http://schemas.microsoft.com/office/drawing/2014/main" id="{9A164528-7358-BAA0-36E3-D177968FD05C}"/>
              </a:ext>
            </a:extLst>
          </p:cNvPr>
          <p:cNvSpPr txBox="1"/>
          <p:nvPr/>
        </p:nvSpPr>
        <p:spPr>
          <a:xfrm>
            <a:off x="4737562" y="1452588"/>
            <a:ext cx="743217" cy="646331"/>
          </a:xfrm>
          <a:prstGeom prst="rect">
            <a:avLst/>
          </a:prstGeom>
          <a:noFill/>
        </p:spPr>
        <p:txBody>
          <a:bodyPr wrap="none" rtlCol="0">
            <a:spAutoFit/>
          </a:bodyPr>
          <a:lstStyle/>
          <a:p>
            <a:pPr algn="ctr"/>
            <a:r>
              <a:rPr lang="en-US" dirty="0"/>
              <a:t>NO</a:t>
            </a:r>
          </a:p>
          <a:p>
            <a:pPr algn="ctr"/>
            <a:r>
              <a:rPr lang="en-US" dirty="0"/>
              <a:t>WOLF</a:t>
            </a:r>
          </a:p>
        </p:txBody>
      </p:sp>
    </p:spTree>
    <p:extLst>
      <p:ext uri="{BB962C8B-B14F-4D97-AF65-F5344CB8AC3E}">
        <p14:creationId xmlns:p14="http://schemas.microsoft.com/office/powerpoint/2010/main" val="1578339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4ADD-0488-48EB-B706-D95A2CFF8532}"/>
              </a:ext>
            </a:extLst>
          </p:cNvPr>
          <p:cNvSpPr>
            <a:spLocks noGrp="1"/>
          </p:cNvSpPr>
          <p:nvPr>
            <p:ph type="title"/>
          </p:nvPr>
        </p:nvSpPr>
        <p:spPr/>
        <p:txBody>
          <a:bodyPr/>
          <a:lstStyle/>
          <a:p>
            <a:r>
              <a:rPr lang="en-US" dirty="0"/>
              <a:t>Statistical power and sample size</a:t>
            </a:r>
          </a:p>
        </p:txBody>
      </p:sp>
      <p:sp>
        <p:nvSpPr>
          <p:cNvPr id="3" name="Content Placeholder 2">
            <a:extLst>
              <a:ext uri="{FF2B5EF4-FFF2-40B4-BE49-F238E27FC236}">
                <a16:creationId xmlns:a16="http://schemas.microsoft.com/office/drawing/2014/main" id="{0AC15521-724A-8B67-BA5D-373F0CE3AD81}"/>
              </a:ext>
            </a:extLst>
          </p:cNvPr>
          <p:cNvSpPr>
            <a:spLocks noGrp="1"/>
          </p:cNvSpPr>
          <p:nvPr>
            <p:ph idx="1"/>
          </p:nvPr>
        </p:nvSpPr>
        <p:spPr>
          <a:xfrm>
            <a:off x="838199" y="1825624"/>
            <a:ext cx="10858877" cy="4910154"/>
          </a:xfrm>
        </p:spPr>
        <p:txBody>
          <a:bodyPr>
            <a:normAutofit/>
          </a:bodyPr>
          <a:lstStyle/>
          <a:p>
            <a:r>
              <a:rPr lang="en-GB" b="1" dirty="0">
                <a:solidFill>
                  <a:schemeClr val="accent5">
                    <a:lumMod val="75000"/>
                  </a:schemeClr>
                </a:solidFill>
              </a:rPr>
              <a:t>Sample size</a:t>
            </a:r>
            <a:r>
              <a:rPr lang="en-GB" dirty="0">
                <a:solidFill>
                  <a:schemeClr val="accent5">
                    <a:lumMod val="75000"/>
                  </a:schemeClr>
                </a:solidFill>
              </a:rPr>
              <a:t> </a:t>
            </a:r>
            <a:r>
              <a:rPr lang="en-GB" dirty="0"/>
              <a:t>is the number of experimental units (often, but not always, individuals in this context) used per group in the experiment.</a:t>
            </a:r>
          </a:p>
          <a:p>
            <a:r>
              <a:rPr lang="en-GB" dirty="0"/>
              <a:t>The sample size for an experiment involving animals should be determined by a </a:t>
            </a:r>
            <a:r>
              <a:rPr lang="en-GB" i="1" dirty="0">
                <a:solidFill>
                  <a:schemeClr val="accent2">
                    <a:lumMod val="75000"/>
                  </a:schemeClr>
                </a:solidFill>
              </a:rPr>
              <a:t>statistical power calculation</a:t>
            </a:r>
            <a:r>
              <a:rPr lang="en-GB" dirty="0">
                <a:solidFill>
                  <a:schemeClr val="accent2">
                    <a:lumMod val="75000"/>
                  </a:schemeClr>
                </a:solidFill>
              </a:rPr>
              <a:t> </a:t>
            </a:r>
            <a:r>
              <a:rPr lang="en-GB" dirty="0"/>
              <a:t>and chosen such that the experiment is neither </a:t>
            </a:r>
            <a:r>
              <a:rPr lang="en-GB" b="1" dirty="0">
                <a:solidFill>
                  <a:schemeClr val="accent4">
                    <a:lumMod val="75000"/>
                  </a:schemeClr>
                </a:solidFill>
              </a:rPr>
              <a:t>underpowered</a:t>
            </a:r>
            <a:r>
              <a:rPr lang="en-GB" dirty="0"/>
              <a:t> nor </a:t>
            </a:r>
            <a:r>
              <a:rPr lang="en-GB" b="1" dirty="0">
                <a:solidFill>
                  <a:schemeClr val="accent4">
                    <a:lumMod val="75000"/>
                  </a:schemeClr>
                </a:solidFill>
              </a:rPr>
              <a:t>overpowered</a:t>
            </a:r>
            <a:r>
              <a:rPr lang="en-GB" dirty="0"/>
              <a:t>.</a:t>
            </a:r>
            <a:endParaRPr lang="en-US" dirty="0"/>
          </a:p>
          <a:p>
            <a:pPr lvl="1"/>
            <a:r>
              <a:rPr lang="en-US" b="1" dirty="0">
                <a:solidFill>
                  <a:schemeClr val="accent6">
                    <a:lumMod val="75000"/>
                  </a:schemeClr>
                </a:solidFill>
              </a:rPr>
              <a:t>Underpowered</a:t>
            </a:r>
            <a:r>
              <a:rPr lang="en-US" dirty="0"/>
              <a:t>: too few subjects to interpret the experiment properly</a:t>
            </a:r>
          </a:p>
          <a:p>
            <a:pPr lvl="1"/>
            <a:r>
              <a:rPr lang="en-US" b="1" dirty="0">
                <a:solidFill>
                  <a:schemeClr val="accent6">
                    <a:lumMod val="75000"/>
                  </a:schemeClr>
                </a:solidFill>
              </a:rPr>
              <a:t>Overpowered</a:t>
            </a:r>
            <a:r>
              <a:rPr lang="en-US" dirty="0"/>
              <a:t>: so many subjects that we are wasteful of time and/or resources, or cause excess suffering</a:t>
            </a:r>
          </a:p>
          <a:p>
            <a:pPr lvl="1"/>
            <a:endParaRPr lang="en-US" dirty="0"/>
          </a:p>
          <a:p>
            <a:r>
              <a:rPr lang="en-GB" b="1" dirty="0">
                <a:solidFill>
                  <a:srgbClr val="7030A0"/>
                </a:solidFill>
              </a:rPr>
              <a:t>There is no universally applicable sample size.</a:t>
            </a:r>
            <a:r>
              <a:rPr lang="en-GB" dirty="0"/>
              <a:t> </a:t>
            </a:r>
          </a:p>
          <a:p>
            <a:pPr lvl="1"/>
            <a:r>
              <a:rPr lang="en-GB" dirty="0"/>
              <a:t>An appropriate sample size should be calculated specifically for each experiment.</a:t>
            </a:r>
            <a:endParaRPr lang="en-US" dirty="0"/>
          </a:p>
        </p:txBody>
      </p:sp>
    </p:spTree>
    <p:extLst>
      <p:ext uri="{BB962C8B-B14F-4D97-AF65-F5344CB8AC3E}">
        <p14:creationId xmlns:p14="http://schemas.microsoft.com/office/powerpoint/2010/main" val="1545337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text and numbers&#10;&#10;Description automatically generated with medium confidence">
            <a:extLst>
              <a:ext uri="{FF2B5EF4-FFF2-40B4-BE49-F238E27FC236}">
                <a16:creationId xmlns:a16="http://schemas.microsoft.com/office/drawing/2014/main" id="{3021DE82-643A-1462-67E5-4E21A0950949}"/>
              </a:ext>
            </a:extLst>
          </p:cNvPr>
          <p:cNvPicPr>
            <a:picLocks noChangeAspect="1"/>
          </p:cNvPicPr>
          <p:nvPr/>
        </p:nvPicPr>
        <p:blipFill>
          <a:blip r:embed="rId3"/>
          <a:stretch>
            <a:fillRect/>
          </a:stretch>
        </p:blipFill>
        <p:spPr>
          <a:xfrm>
            <a:off x="5432756" y="1825625"/>
            <a:ext cx="6527626" cy="4667250"/>
          </a:xfrm>
          <a:prstGeom prst="rect">
            <a:avLst/>
          </a:prstGeom>
          <a:noFill/>
        </p:spPr>
      </p:pic>
      <p:sp>
        <p:nvSpPr>
          <p:cNvPr id="2" name="Title 1">
            <a:extLst>
              <a:ext uri="{FF2B5EF4-FFF2-40B4-BE49-F238E27FC236}">
                <a16:creationId xmlns:a16="http://schemas.microsoft.com/office/drawing/2014/main" id="{5F3756DF-32DC-34ED-D47E-13622BFD6F68}"/>
              </a:ext>
            </a:extLst>
          </p:cNvPr>
          <p:cNvSpPr>
            <a:spLocks noGrp="1"/>
          </p:cNvSpPr>
          <p:nvPr>
            <p:ph type="title"/>
          </p:nvPr>
        </p:nvSpPr>
        <p:spPr>
          <a:xfrm>
            <a:off x="838200" y="365125"/>
            <a:ext cx="10515600" cy="1325563"/>
          </a:xfrm>
        </p:spPr>
        <p:txBody>
          <a:bodyPr anchor="ctr">
            <a:normAutofit/>
          </a:bodyPr>
          <a:lstStyle/>
          <a:p>
            <a:r>
              <a:rPr lang="en-US" dirty="0"/>
              <a:t>Underpowered studies</a:t>
            </a:r>
          </a:p>
        </p:txBody>
      </p:sp>
      <p:sp>
        <p:nvSpPr>
          <p:cNvPr id="3" name="Content Placeholder 2">
            <a:extLst>
              <a:ext uri="{FF2B5EF4-FFF2-40B4-BE49-F238E27FC236}">
                <a16:creationId xmlns:a16="http://schemas.microsoft.com/office/drawing/2014/main" id="{D695E97D-992E-816C-09BE-17ADE7D65DA9}"/>
              </a:ext>
            </a:extLst>
          </p:cNvPr>
          <p:cNvSpPr>
            <a:spLocks noGrp="1"/>
          </p:cNvSpPr>
          <p:nvPr>
            <p:ph sz="half" idx="1"/>
          </p:nvPr>
        </p:nvSpPr>
        <p:spPr>
          <a:xfrm>
            <a:off x="231618" y="1825624"/>
            <a:ext cx="5598814" cy="4667249"/>
          </a:xfrm>
        </p:spPr>
        <p:txBody>
          <a:bodyPr>
            <a:normAutofit fontScale="92500"/>
          </a:bodyPr>
          <a:lstStyle/>
          <a:p>
            <a:r>
              <a:rPr lang="en-US" dirty="0"/>
              <a:t>Studies are underpowered if the </a:t>
            </a:r>
            <a:r>
              <a:rPr lang="en-US" b="1" dirty="0">
                <a:solidFill>
                  <a:schemeClr val="accent2">
                    <a:lumMod val="75000"/>
                  </a:schemeClr>
                </a:solidFill>
              </a:rPr>
              <a:t>expected effect size is small in relation to the variation </a:t>
            </a:r>
            <a:r>
              <a:rPr lang="en-US" dirty="0"/>
              <a:t>(e.g. standard error) of the measurement.</a:t>
            </a:r>
          </a:p>
          <a:p>
            <a:pPr lvl="1"/>
            <a:r>
              <a:rPr lang="en-US" sz="2800" dirty="0"/>
              <a:t>Too few subjects</a:t>
            </a:r>
          </a:p>
          <a:p>
            <a:pPr lvl="1"/>
            <a:r>
              <a:rPr lang="en-US" sz="2800" dirty="0"/>
              <a:t>Noisy nuisance variables</a:t>
            </a:r>
          </a:p>
          <a:p>
            <a:pPr lvl="1"/>
            <a:r>
              <a:rPr lang="en-US" sz="2800" dirty="0"/>
              <a:t>Too small an effect size</a:t>
            </a:r>
          </a:p>
          <a:p>
            <a:pPr lvl="1"/>
            <a:endParaRPr lang="en-US" sz="2800" dirty="0"/>
          </a:p>
          <a:p>
            <a:r>
              <a:rPr lang="en-US" dirty="0">
                <a:solidFill>
                  <a:srgbClr val="C00000"/>
                </a:solidFill>
              </a:rPr>
              <a:t>It is </a:t>
            </a:r>
            <a:r>
              <a:rPr lang="en-US" b="1" dirty="0">
                <a:solidFill>
                  <a:srgbClr val="C00000"/>
                </a:solidFill>
              </a:rPr>
              <a:t>NOT</a:t>
            </a:r>
            <a:r>
              <a:rPr lang="en-US" dirty="0">
                <a:solidFill>
                  <a:srgbClr val="C00000"/>
                </a:solidFill>
              </a:rPr>
              <a:t> true that </a:t>
            </a:r>
            <a:r>
              <a:rPr lang="en-GB" dirty="0">
                <a:solidFill>
                  <a:srgbClr val="C00000"/>
                </a:solidFill>
              </a:rPr>
              <a:t>if the effects are large enough to be seen in a small study they must be real large effects</a:t>
            </a:r>
            <a:endParaRPr lang="en-US" dirty="0">
              <a:solidFill>
                <a:srgbClr val="C00000"/>
              </a:solidFill>
            </a:endParaRPr>
          </a:p>
        </p:txBody>
      </p:sp>
    </p:spTree>
    <p:extLst>
      <p:ext uri="{BB962C8B-B14F-4D97-AF65-F5344CB8AC3E}">
        <p14:creationId xmlns:p14="http://schemas.microsoft.com/office/powerpoint/2010/main" val="304916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0BAE-F380-84E6-CFDA-58CF0C7948B4}"/>
              </a:ext>
            </a:extLst>
          </p:cNvPr>
          <p:cNvSpPr>
            <a:spLocks noGrp="1"/>
          </p:cNvSpPr>
          <p:nvPr>
            <p:ph type="title"/>
          </p:nvPr>
        </p:nvSpPr>
        <p:spPr/>
        <p:txBody>
          <a:bodyPr/>
          <a:lstStyle/>
          <a:p>
            <a:r>
              <a:rPr lang="en-US" dirty="0"/>
              <a:t>Ethical costs</a:t>
            </a:r>
          </a:p>
        </p:txBody>
      </p:sp>
      <p:sp>
        <p:nvSpPr>
          <p:cNvPr id="3" name="Content Placeholder 2">
            <a:extLst>
              <a:ext uri="{FF2B5EF4-FFF2-40B4-BE49-F238E27FC236}">
                <a16:creationId xmlns:a16="http://schemas.microsoft.com/office/drawing/2014/main" id="{597C1AD4-6E7A-58B3-48BA-0AADCA930D63}"/>
              </a:ext>
            </a:extLst>
          </p:cNvPr>
          <p:cNvSpPr>
            <a:spLocks noGrp="1"/>
          </p:cNvSpPr>
          <p:nvPr>
            <p:ph idx="1"/>
          </p:nvPr>
        </p:nvSpPr>
        <p:spPr/>
        <p:txBody>
          <a:bodyPr>
            <a:normAutofit/>
          </a:bodyPr>
          <a:lstStyle/>
          <a:p>
            <a:r>
              <a:rPr lang="en-GB" dirty="0"/>
              <a:t>As stated in the </a:t>
            </a:r>
            <a:r>
              <a:rPr lang="en-GB" dirty="0">
                <a:hlinkClick r:id="rId3"/>
              </a:rPr>
              <a:t>NC3Rs EDA guide</a:t>
            </a:r>
            <a:r>
              <a:rPr lang="en-GB" dirty="0"/>
              <a:t>,</a:t>
            </a:r>
          </a:p>
          <a:p>
            <a:pPr lvl="1"/>
            <a:r>
              <a:rPr lang="en-GB" b="1" dirty="0">
                <a:solidFill>
                  <a:srgbClr val="C00000"/>
                </a:solidFill>
              </a:rPr>
              <a:t>“Under-powered </a:t>
            </a:r>
            <a:r>
              <a:rPr lang="en-GB" b="1" i="1" dirty="0">
                <a:solidFill>
                  <a:srgbClr val="C00000"/>
                </a:solidFill>
              </a:rPr>
              <a:t>in vivo</a:t>
            </a:r>
            <a:r>
              <a:rPr lang="en-GB" b="1" dirty="0">
                <a:solidFill>
                  <a:srgbClr val="C00000"/>
                </a:solidFill>
              </a:rPr>
              <a:t> experiments waste time and resources, lead to unnecessary animal suffering, and result in erroneous biological conclusions.”</a:t>
            </a:r>
            <a:endParaRPr lang="en-GB" dirty="0">
              <a:solidFill>
                <a:srgbClr val="C00000"/>
              </a:solidFill>
            </a:endParaRPr>
          </a:p>
          <a:p>
            <a:r>
              <a:rPr lang="en-GB" dirty="0"/>
              <a:t>Similarly, </a:t>
            </a:r>
            <a:r>
              <a:rPr lang="en-GB" b="1" dirty="0">
                <a:solidFill>
                  <a:schemeClr val="accent2">
                    <a:lumMod val="75000"/>
                  </a:schemeClr>
                </a:solidFill>
              </a:rPr>
              <a:t>over-powered</a:t>
            </a:r>
            <a:r>
              <a:rPr lang="en-GB" dirty="0"/>
              <a:t> experiments in which more animals than necessary are used to establish a result also lead to </a:t>
            </a:r>
            <a:r>
              <a:rPr lang="en-GB" b="1" dirty="0">
                <a:solidFill>
                  <a:schemeClr val="accent2">
                    <a:lumMod val="75000"/>
                  </a:schemeClr>
                </a:solidFill>
              </a:rPr>
              <a:t>unnecessary animal suffering </a:t>
            </a:r>
            <a:r>
              <a:rPr lang="en-GB" dirty="0"/>
              <a:t>and are </a:t>
            </a:r>
            <a:r>
              <a:rPr lang="en-GB" b="1" dirty="0">
                <a:solidFill>
                  <a:schemeClr val="accent2">
                    <a:lumMod val="75000"/>
                  </a:schemeClr>
                </a:solidFill>
              </a:rPr>
              <a:t>unethical</a:t>
            </a:r>
            <a:r>
              <a:rPr lang="en-GB" dirty="0"/>
              <a:t>.</a:t>
            </a:r>
          </a:p>
          <a:p>
            <a:pPr lvl="1"/>
            <a:r>
              <a:rPr lang="en-GB" dirty="0"/>
              <a:t>“Ethically, when working with animals we need to conduct a harm–benefit analysis to ensure the animal use is justified for the scientific gain. Experiments should be robust, not use more or fewer animals than necessary, and truly add to the knowledge base of science.” (Karp and Fry (</a:t>
            </a:r>
            <a:r>
              <a:rPr lang="en-GB" dirty="0">
                <a:hlinkClick r:id="rId4"/>
              </a:rPr>
              <a:t>2021</a:t>
            </a:r>
            <a:r>
              <a:rPr lang="en-GB" dirty="0"/>
              <a:t>)).</a:t>
            </a:r>
          </a:p>
          <a:p>
            <a:endParaRPr lang="en-US" dirty="0"/>
          </a:p>
        </p:txBody>
      </p:sp>
    </p:spTree>
    <p:extLst>
      <p:ext uri="{BB962C8B-B14F-4D97-AF65-F5344CB8AC3E}">
        <p14:creationId xmlns:p14="http://schemas.microsoft.com/office/powerpoint/2010/main" val="795634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AC23-923F-DAA7-1A90-CFA9921C75E4}"/>
              </a:ext>
            </a:extLst>
          </p:cNvPr>
          <p:cNvSpPr>
            <a:spLocks noGrp="1"/>
          </p:cNvSpPr>
          <p:nvPr>
            <p:ph type="title"/>
          </p:nvPr>
        </p:nvSpPr>
        <p:spPr/>
        <p:txBody>
          <a:bodyPr/>
          <a:lstStyle/>
          <a:p>
            <a:r>
              <a:rPr lang="en-US" dirty="0"/>
              <a:t>Increasing statistical power</a:t>
            </a:r>
          </a:p>
        </p:txBody>
      </p:sp>
      <p:sp>
        <p:nvSpPr>
          <p:cNvPr id="3" name="Content Placeholder 2">
            <a:extLst>
              <a:ext uri="{FF2B5EF4-FFF2-40B4-BE49-F238E27FC236}">
                <a16:creationId xmlns:a16="http://schemas.microsoft.com/office/drawing/2014/main" id="{2056E340-38A0-2D0F-0BB4-1C0DAD195EF2}"/>
              </a:ext>
            </a:extLst>
          </p:cNvPr>
          <p:cNvSpPr>
            <a:spLocks noGrp="1"/>
          </p:cNvSpPr>
          <p:nvPr>
            <p:ph idx="1"/>
          </p:nvPr>
        </p:nvSpPr>
        <p:spPr/>
        <p:txBody>
          <a:bodyPr/>
          <a:lstStyle/>
          <a:p>
            <a:r>
              <a:rPr lang="en-US" b="1" dirty="0">
                <a:solidFill>
                  <a:schemeClr val="accent6">
                    <a:lumMod val="75000"/>
                  </a:schemeClr>
                </a:solidFill>
              </a:rPr>
              <a:t>Reduce the variability in the experiment</a:t>
            </a:r>
          </a:p>
          <a:p>
            <a:pPr lvl="1"/>
            <a:r>
              <a:rPr lang="en-US" dirty="0"/>
              <a:t>Control for nuisance effects</a:t>
            </a:r>
          </a:p>
          <a:p>
            <a:pPr lvl="1"/>
            <a:r>
              <a:rPr lang="en-US" dirty="0"/>
              <a:t>Make precise measurements/estimates</a:t>
            </a:r>
          </a:p>
          <a:p>
            <a:r>
              <a:rPr lang="en-US" b="1" dirty="0">
                <a:solidFill>
                  <a:schemeClr val="accent5">
                    <a:lumMod val="75000"/>
                  </a:schemeClr>
                </a:solidFill>
              </a:rPr>
              <a:t>Increase the number of experimental units</a:t>
            </a:r>
          </a:p>
          <a:p>
            <a:pPr lvl="1"/>
            <a:r>
              <a:rPr lang="en-US" dirty="0"/>
              <a:t>Using more experimental units reduces the estimated error of the mean</a:t>
            </a:r>
          </a:p>
          <a:p>
            <a:pPr lvl="1"/>
            <a:r>
              <a:rPr lang="en-US" dirty="0"/>
              <a:t>2x sample size reduces standard error 1.4x</a:t>
            </a:r>
          </a:p>
          <a:p>
            <a:r>
              <a:rPr lang="en-US" b="1" dirty="0">
                <a:solidFill>
                  <a:srgbClr val="7030A0"/>
                </a:solidFill>
              </a:rPr>
              <a:t>Increase the effect size</a:t>
            </a:r>
          </a:p>
          <a:p>
            <a:pPr lvl="1"/>
            <a:r>
              <a:rPr lang="en-US" dirty="0"/>
              <a:t>More effective than increasing sample size (2x effect size better than 1.4x reduction in standard error)</a:t>
            </a:r>
          </a:p>
        </p:txBody>
      </p:sp>
    </p:spTree>
    <p:extLst>
      <p:ext uri="{BB962C8B-B14F-4D97-AF65-F5344CB8AC3E}">
        <p14:creationId xmlns:p14="http://schemas.microsoft.com/office/powerpoint/2010/main" val="2584576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9A5F-5A92-41A6-40EF-1EC4B2B08AA5}"/>
              </a:ext>
            </a:extLst>
          </p:cNvPr>
          <p:cNvSpPr>
            <a:spLocks noGrp="1"/>
          </p:cNvSpPr>
          <p:nvPr>
            <p:ph type="title"/>
          </p:nvPr>
        </p:nvSpPr>
        <p:spPr/>
        <p:txBody>
          <a:bodyPr/>
          <a:lstStyle/>
          <a:p>
            <a:r>
              <a:rPr lang="en-US" dirty="0"/>
              <a:t>Live Demo: G*Power</a:t>
            </a:r>
          </a:p>
        </p:txBody>
      </p:sp>
      <p:sp>
        <p:nvSpPr>
          <p:cNvPr id="3" name="Content Placeholder 2">
            <a:extLst>
              <a:ext uri="{FF2B5EF4-FFF2-40B4-BE49-F238E27FC236}">
                <a16:creationId xmlns:a16="http://schemas.microsoft.com/office/drawing/2014/main" id="{EA4B76F9-E4F4-E0B2-9AA1-7A1E79FCDFEE}"/>
              </a:ext>
            </a:extLst>
          </p:cNvPr>
          <p:cNvSpPr>
            <a:spLocks noGrp="1"/>
          </p:cNvSpPr>
          <p:nvPr>
            <p:ph idx="1"/>
          </p:nvPr>
        </p:nvSpPr>
        <p:spPr>
          <a:xfrm>
            <a:off x="389299" y="2033855"/>
            <a:ext cx="11552222" cy="4351338"/>
          </a:xfrm>
        </p:spPr>
        <p:txBody>
          <a:bodyPr/>
          <a:lstStyle/>
          <a:p>
            <a:r>
              <a:rPr lang="en-GB" b="1" dirty="0">
                <a:solidFill>
                  <a:schemeClr val="accent6">
                    <a:lumMod val="75000"/>
                  </a:schemeClr>
                </a:solidFill>
              </a:rPr>
              <a:t>Is the average weight of a group of mice statistically different from 25g?</a:t>
            </a:r>
          </a:p>
          <a:p>
            <a:pPr marL="0" indent="0">
              <a:buNone/>
            </a:pPr>
            <a:endParaRPr lang="en-GB" dirty="0"/>
          </a:p>
          <a:p>
            <a:r>
              <a:rPr lang="en-GB" dirty="0"/>
              <a:t>It’s a simple experiment, but </a:t>
            </a:r>
            <a:r>
              <a:rPr lang="en-GB" b="1" dirty="0">
                <a:solidFill>
                  <a:schemeClr val="accent5">
                    <a:lumMod val="75000"/>
                  </a:schemeClr>
                </a:solidFill>
              </a:rPr>
              <a:t>we still need to answer some questions</a:t>
            </a:r>
            <a:r>
              <a:rPr lang="en-GB" dirty="0"/>
              <a:t>:</a:t>
            </a:r>
          </a:p>
          <a:p>
            <a:pPr lvl="1"/>
            <a:r>
              <a:rPr lang="en-GB" dirty="0"/>
              <a:t>What </a:t>
            </a:r>
            <a:r>
              <a:rPr lang="en-GB" dirty="0">
                <a:solidFill>
                  <a:srgbClr val="C00000"/>
                </a:solidFill>
              </a:rPr>
              <a:t>statistical test </a:t>
            </a:r>
            <a:r>
              <a:rPr lang="en-GB" dirty="0"/>
              <a:t>do we want to perform? </a:t>
            </a:r>
          </a:p>
          <a:p>
            <a:pPr lvl="1"/>
            <a:r>
              <a:rPr lang="en-GB" dirty="0"/>
              <a:t>What do we want to know from the analysis? </a:t>
            </a:r>
          </a:p>
          <a:p>
            <a:pPr lvl="1"/>
            <a:r>
              <a:rPr lang="en-GB" dirty="0"/>
              <a:t>What </a:t>
            </a:r>
            <a:r>
              <a:rPr lang="en-GB" dirty="0">
                <a:solidFill>
                  <a:schemeClr val="accent2">
                    <a:lumMod val="75000"/>
                  </a:schemeClr>
                </a:solidFill>
              </a:rPr>
              <a:t>kind of power analysis </a:t>
            </a:r>
            <a:r>
              <a:rPr lang="en-GB" dirty="0"/>
              <a:t>do we want to carry out? </a:t>
            </a:r>
          </a:p>
          <a:p>
            <a:pPr lvl="1"/>
            <a:r>
              <a:rPr lang="en-GB" dirty="0"/>
              <a:t>What </a:t>
            </a:r>
            <a:r>
              <a:rPr lang="en-GB" dirty="0">
                <a:solidFill>
                  <a:schemeClr val="accent4">
                    <a:lumMod val="75000"/>
                  </a:schemeClr>
                </a:solidFill>
              </a:rPr>
              <a:t>statistical power </a:t>
            </a:r>
            <a:r>
              <a:rPr lang="en-GB" dirty="0"/>
              <a:t>do we want? </a:t>
            </a:r>
          </a:p>
          <a:p>
            <a:pPr lvl="1"/>
            <a:r>
              <a:rPr lang="en-GB" dirty="0"/>
              <a:t>What is the expected </a:t>
            </a:r>
            <a:r>
              <a:rPr lang="en-GB" dirty="0">
                <a:solidFill>
                  <a:schemeClr val="accent5">
                    <a:lumMod val="75000"/>
                  </a:schemeClr>
                </a:solidFill>
              </a:rPr>
              <a:t>effect size</a:t>
            </a:r>
            <a:r>
              <a:rPr lang="en-GB" dirty="0"/>
              <a:t>, and expected </a:t>
            </a:r>
            <a:r>
              <a:rPr lang="en-GB" dirty="0">
                <a:solidFill>
                  <a:schemeClr val="accent5">
                    <a:lumMod val="75000"/>
                  </a:schemeClr>
                </a:solidFill>
              </a:rPr>
              <a:t>variation</a:t>
            </a:r>
            <a:r>
              <a:rPr lang="en-GB" dirty="0"/>
              <a:t> in the sample? </a:t>
            </a:r>
          </a:p>
          <a:p>
            <a:endParaRPr lang="en-US" dirty="0"/>
          </a:p>
        </p:txBody>
      </p:sp>
    </p:spTree>
    <p:extLst>
      <p:ext uri="{BB962C8B-B14F-4D97-AF65-F5344CB8AC3E}">
        <p14:creationId xmlns:p14="http://schemas.microsoft.com/office/powerpoint/2010/main" val="4264295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3661-DCCB-9E05-139C-F52F982A19DD}"/>
              </a:ext>
            </a:extLst>
          </p:cNvPr>
          <p:cNvSpPr>
            <a:spLocks noGrp="1"/>
          </p:cNvSpPr>
          <p:nvPr>
            <p:ph type="title"/>
          </p:nvPr>
        </p:nvSpPr>
        <p:spPr/>
        <p:txBody>
          <a:bodyPr/>
          <a:lstStyle/>
          <a:p>
            <a:r>
              <a:rPr lang="en-US" dirty="0"/>
              <a:t>Live Demo: G*Power</a:t>
            </a:r>
          </a:p>
        </p:txBody>
      </p:sp>
      <p:pic>
        <p:nvPicPr>
          <p:cNvPr id="5" name="Content Placeholder 4" descr="A screenshot of a computer&#10;&#10;Description automatically generated">
            <a:extLst>
              <a:ext uri="{FF2B5EF4-FFF2-40B4-BE49-F238E27FC236}">
                <a16:creationId xmlns:a16="http://schemas.microsoft.com/office/drawing/2014/main" id="{9AB87EC3-9F98-A8A7-A93A-C712B73BAC22}"/>
              </a:ext>
            </a:extLst>
          </p:cNvPr>
          <p:cNvPicPr>
            <a:picLocks noGrp="1" noChangeAspect="1"/>
          </p:cNvPicPr>
          <p:nvPr>
            <p:ph idx="1"/>
          </p:nvPr>
        </p:nvPicPr>
        <p:blipFill>
          <a:blip r:embed="rId2"/>
          <a:stretch>
            <a:fillRect/>
          </a:stretch>
        </p:blipFill>
        <p:spPr>
          <a:xfrm>
            <a:off x="1263087" y="1690688"/>
            <a:ext cx="4033117" cy="4826616"/>
          </a:xfrm>
        </p:spPr>
      </p:pic>
      <p:pic>
        <p:nvPicPr>
          <p:cNvPr id="7" name="Picture 6" descr="A screenshot of a computer&#10;&#10;Description automatically generated">
            <a:extLst>
              <a:ext uri="{FF2B5EF4-FFF2-40B4-BE49-F238E27FC236}">
                <a16:creationId xmlns:a16="http://schemas.microsoft.com/office/drawing/2014/main" id="{423B19A5-F48E-8CAC-89B6-80943B8EAC59}"/>
              </a:ext>
            </a:extLst>
          </p:cNvPr>
          <p:cNvPicPr>
            <a:picLocks noChangeAspect="1"/>
          </p:cNvPicPr>
          <p:nvPr/>
        </p:nvPicPr>
        <p:blipFill>
          <a:blip r:embed="rId3"/>
          <a:stretch>
            <a:fillRect/>
          </a:stretch>
        </p:blipFill>
        <p:spPr>
          <a:xfrm>
            <a:off x="6118232" y="1690688"/>
            <a:ext cx="4033118" cy="4848131"/>
          </a:xfrm>
          <a:prstGeom prst="rect">
            <a:avLst/>
          </a:prstGeom>
        </p:spPr>
      </p:pic>
    </p:spTree>
    <p:extLst>
      <p:ext uri="{BB962C8B-B14F-4D97-AF65-F5344CB8AC3E}">
        <p14:creationId xmlns:p14="http://schemas.microsoft.com/office/powerpoint/2010/main" val="4067705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7FD7-F5B7-ED19-8F08-8E7D240DAA03}"/>
              </a:ext>
            </a:extLst>
          </p:cNvPr>
          <p:cNvSpPr>
            <a:spLocks noGrp="1"/>
          </p:cNvSpPr>
          <p:nvPr>
            <p:ph type="title"/>
          </p:nvPr>
        </p:nvSpPr>
        <p:spPr/>
        <p:txBody>
          <a:bodyPr/>
          <a:lstStyle/>
          <a:p>
            <a:r>
              <a:rPr lang="en-US" dirty="0"/>
              <a:t>Let’s have a wee break</a:t>
            </a:r>
          </a:p>
        </p:txBody>
      </p:sp>
      <p:sp>
        <p:nvSpPr>
          <p:cNvPr id="3" name="Text Placeholder 2">
            <a:extLst>
              <a:ext uri="{FF2B5EF4-FFF2-40B4-BE49-F238E27FC236}">
                <a16:creationId xmlns:a16="http://schemas.microsoft.com/office/drawing/2014/main" id="{83C4654D-8BE0-0B93-CB20-14A697F9CAD7}"/>
              </a:ext>
            </a:extLst>
          </p:cNvPr>
          <p:cNvSpPr>
            <a:spLocks noGrp="1"/>
          </p:cNvSpPr>
          <p:nvPr>
            <p:ph type="body" idx="1"/>
          </p:nvPr>
        </p:nvSpPr>
        <p:spPr/>
        <p:txBody>
          <a:bodyPr/>
          <a:lstStyle/>
          <a:p>
            <a:r>
              <a:rPr lang="en-US" dirty="0"/>
              <a:t>We’ve got a long walkthrough coming up…</a:t>
            </a:r>
          </a:p>
        </p:txBody>
      </p:sp>
    </p:spTree>
    <p:extLst>
      <p:ext uri="{BB962C8B-B14F-4D97-AF65-F5344CB8AC3E}">
        <p14:creationId xmlns:p14="http://schemas.microsoft.com/office/powerpoint/2010/main" val="12707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2123-8187-961B-3526-F1927664302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5F994511-1A7E-1F55-4049-16596E498A41}"/>
              </a:ext>
            </a:extLst>
          </p:cNvPr>
          <p:cNvSpPr>
            <a:spLocks noGrp="1"/>
          </p:cNvSpPr>
          <p:nvPr>
            <p:ph type="body" idx="1"/>
          </p:nvPr>
        </p:nvSpPr>
        <p:spPr/>
        <p:txBody>
          <a:bodyPr/>
          <a:lstStyle/>
          <a:p>
            <a:r>
              <a:rPr lang="en-US" dirty="0"/>
              <a:t>Experimental design and Statistics for people who would rather not be doing Statistics</a:t>
            </a:r>
          </a:p>
        </p:txBody>
      </p:sp>
    </p:spTree>
    <p:extLst>
      <p:ext uri="{BB962C8B-B14F-4D97-AF65-F5344CB8AC3E}">
        <p14:creationId xmlns:p14="http://schemas.microsoft.com/office/powerpoint/2010/main" val="4100364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9F2D-BB72-A5B7-25B5-DE4A1C9C7B50}"/>
              </a:ext>
            </a:extLst>
          </p:cNvPr>
          <p:cNvSpPr>
            <a:spLocks noGrp="1"/>
          </p:cNvSpPr>
          <p:nvPr>
            <p:ph type="title"/>
          </p:nvPr>
        </p:nvSpPr>
        <p:spPr/>
        <p:txBody>
          <a:bodyPr/>
          <a:lstStyle/>
          <a:p>
            <a:r>
              <a:rPr lang="en-US" dirty="0"/>
              <a:t>NC3Rs EDA</a:t>
            </a:r>
          </a:p>
        </p:txBody>
      </p:sp>
      <p:sp>
        <p:nvSpPr>
          <p:cNvPr id="3" name="Text Placeholder 2">
            <a:extLst>
              <a:ext uri="{FF2B5EF4-FFF2-40B4-BE49-F238E27FC236}">
                <a16:creationId xmlns:a16="http://schemas.microsoft.com/office/drawing/2014/main" id="{622B7A1B-9CDE-33D1-F324-4FE2F4B33172}"/>
              </a:ext>
            </a:extLst>
          </p:cNvPr>
          <p:cNvSpPr>
            <a:spLocks noGrp="1"/>
          </p:cNvSpPr>
          <p:nvPr>
            <p:ph type="body" idx="1"/>
          </p:nvPr>
        </p:nvSpPr>
        <p:spPr/>
        <p:txBody>
          <a:bodyPr/>
          <a:lstStyle/>
          <a:p>
            <a:r>
              <a:rPr lang="en-US" dirty="0"/>
              <a:t>Online experimental design, critique, and analysis tool walkthrough</a:t>
            </a:r>
          </a:p>
        </p:txBody>
      </p:sp>
    </p:spTree>
    <p:extLst>
      <p:ext uri="{BB962C8B-B14F-4D97-AF65-F5344CB8AC3E}">
        <p14:creationId xmlns:p14="http://schemas.microsoft.com/office/powerpoint/2010/main" val="3515056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58F1-2FBE-55F2-CB49-A68E5C657E10}"/>
              </a:ext>
            </a:extLst>
          </p:cNvPr>
          <p:cNvSpPr>
            <a:spLocks noGrp="1"/>
          </p:cNvSpPr>
          <p:nvPr>
            <p:ph type="title"/>
          </p:nvPr>
        </p:nvSpPr>
        <p:spPr/>
        <p:txBody>
          <a:bodyPr/>
          <a:lstStyle/>
          <a:p>
            <a:r>
              <a:rPr lang="en-US" dirty="0"/>
              <a:t>Our Experiment</a:t>
            </a:r>
          </a:p>
        </p:txBody>
      </p:sp>
      <p:sp>
        <p:nvSpPr>
          <p:cNvPr id="3" name="Content Placeholder 2">
            <a:extLst>
              <a:ext uri="{FF2B5EF4-FFF2-40B4-BE49-F238E27FC236}">
                <a16:creationId xmlns:a16="http://schemas.microsoft.com/office/drawing/2014/main" id="{FF98195B-233B-D59F-3A9A-3A87788949DA}"/>
              </a:ext>
            </a:extLst>
          </p:cNvPr>
          <p:cNvSpPr>
            <a:spLocks noGrp="1"/>
          </p:cNvSpPr>
          <p:nvPr>
            <p:ph idx="1"/>
          </p:nvPr>
        </p:nvSpPr>
        <p:spPr/>
        <p:txBody>
          <a:bodyPr>
            <a:normAutofit lnSpcReduction="10000"/>
          </a:bodyPr>
          <a:lstStyle/>
          <a:p>
            <a:r>
              <a:rPr lang="en-GB" b="1" dirty="0">
                <a:solidFill>
                  <a:schemeClr val="accent6">
                    <a:lumMod val="75000"/>
                  </a:schemeClr>
                </a:solidFill>
              </a:rPr>
              <a:t>Test for the effect of a novel drug on glucose levels in the plasma of diabetic mice.</a:t>
            </a:r>
          </a:p>
          <a:p>
            <a:endParaRPr lang="en-GB" dirty="0"/>
          </a:p>
          <a:p>
            <a:r>
              <a:rPr lang="en-GB" dirty="0"/>
              <a:t>“We will use NONcNZO10/</a:t>
            </a:r>
            <a:r>
              <a:rPr lang="en-GB" dirty="0" err="1"/>
              <a:t>LtJ</a:t>
            </a:r>
            <a:r>
              <a:rPr lang="en-GB" dirty="0"/>
              <a:t> mice (JAX) to represent a polygenic form of diabetes. Mice in the </a:t>
            </a:r>
            <a:r>
              <a:rPr lang="en-GB" b="1" dirty="0">
                <a:solidFill>
                  <a:schemeClr val="accent4">
                    <a:lumMod val="75000"/>
                  </a:schemeClr>
                </a:solidFill>
              </a:rPr>
              <a:t>treatment</a:t>
            </a:r>
            <a:r>
              <a:rPr lang="en-GB" dirty="0"/>
              <a:t> group will receive a single subcutaneous injection of </a:t>
            </a:r>
            <a:r>
              <a:rPr lang="en-GB" b="1" dirty="0">
                <a:solidFill>
                  <a:schemeClr val="accent4">
                    <a:lumMod val="75000"/>
                  </a:schemeClr>
                </a:solidFill>
              </a:rPr>
              <a:t>drug A</a:t>
            </a:r>
            <a:r>
              <a:rPr lang="en-GB" dirty="0"/>
              <a:t> (up to 30mg/kg). Mice in the </a:t>
            </a:r>
            <a:r>
              <a:rPr lang="en-GB" b="1" dirty="0">
                <a:solidFill>
                  <a:schemeClr val="accent5">
                    <a:lumMod val="75000"/>
                  </a:schemeClr>
                </a:solidFill>
              </a:rPr>
              <a:t>control</a:t>
            </a:r>
            <a:r>
              <a:rPr lang="en-GB" dirty="0"/>
              <a:t> group will receive a single subcutaneous injection of </a:t>
            </a:r>
            <a:r>
              <a:rPr lang="en-GB" b="1" dirty="0">
                <a:solidFill>
                  <a:schemeClr val="accent5">
                    <a:lumMod val="75000"/>
                  </a:schemeClr>
                </a:solidFill>
              </a:rPr>
              <a:t>vehicle</a:t>
            </a:r>
            <a:r>
              <a:rPr lang="en-GB" dirty="0"/>
              <a:t>. Mice will be </a:t>
            </a:r>
            <a:r>
              <a:rPr lang="en-GB" dirty="0">
                <a:solidFill>
                  <a:srgbClr val="7030A0"/>
                </a:solidFill>
              </a:rPr>
              <a:t>randomly assigned to receive either drug A or vehicle </a:t>
            </a:r>
            <a:r>
              <a:rPr lang="en-GB" dirty="0"/>
              <a:t>only </a:t>
            </a:r>
            <a:r>
              <a:rPr lang="en-GB" dirty="0">
                <a:solidFill>
                  <a:srgbClr val="C00000"/>
                </a:solidFill>
              </a:rPr>
              <a:t>without regard to the sex of the animal</a:t>
            </a:r>
            <a:r>
              <a:rPr lang="en-GB" dirty="0"/>
              <a:t>. 48 hours after administration of drug or vehicle, the </a:t>
            </a:r>
            <a:r>
              <a:rPr lang="en-GB" dirty="0">
                <a:solidFill>
                  <a:schemeClr val="accent5">
                    <a:lumMod val="75000"/>
                  </a:schemeClr>
                </a:solidFill>
              </a:rPr>
              <a:t>blood glucose level will be measured</a:t>
            </a:r>
            <a:r>
              <a:rPr lang="en-GB" dirty="0"/>
              <a:t>.”</a:t>
            </a:r>
            <a:endParaRPr lang="en-US" dirty="0"/>
          </a:p>
        </p:txBody>
      </p:sp>
    </p:spTree>
    <p:extLst>
      <p:ext uri="{BB962C8B-B14F-4D97-AF65-F5344CB8AC3E}">
        <p14:creationId xmlns:p14="http://schemas.microsoft.com/office/powerpoint/2010/main" val="3821427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FE9F-F9B8-8C06-8462-CD50AEFAEC85}"/>
              </a:ext>
            </a:extLst>
          </p:cNvPr>
          <p:cNvSpPr>
            <a:spLocks noGrp="1"/>
          </p:cNvSpPr>
          <p:nvPr>
            <p:ph type="title"/>
          </p:nvPr>
        </p:nvSpPr>
        <p:spPr/>
        <p:txBody>
          <a:bodyPr/>
          <a:lstStyle/>
          <a:p>
            <a:r>
              <a:rPr lang="en-US" dirty="0"/>
              <a:t>Our beliefs about the experiment</a:t>
            </a:r>
          </a:p>
        </p:txBody>
      </p:sp>
      <p:sp>
        <p:nvSpPr>
          <p:cNvPr id="3" name="Content Placeholder 2">
            <a:extLst>
              <a:ext uri="{FF2B5EF4-FFF2-40B4-BE49-F238E27FC236}">
                <a16:creationId xmlns:a16="http://schemas.microsoft.com/office/drawing/2014/main" id="{6F53B168-2372-8C5C-7CAD-6CDB7600496E}"/>
              </a:ext>
            </a:extLst>
          </p:cNvPr>
          <p:cNvSpPr>
            <a:spLocks noGrp="1"/>
          </p:cNvSpPr>
          <p:nvPr>
            <p:ph idx="1"/>
          </p:nvPr>
        </p:nvSpPr>
        <p:spPr>
          <a:xfrm>
            <a:off x="838200" y="1825624"/>
            <a:ext cx="10515600" cy="4774351"/>
          </a:xfrm>
        </p:spPr>
        <p:txBody>
          <a:bodyPr>
            <a:normAutofit fontScale="92500" lnSpcReduction="10000"/>
          </a:bodyPr>
          <a:lstStyle/>
          <a:p>
            <a:pPr>
              <a:buFont typeface="Arial" panose="020B0604020202020204" pitchFamily="34" charset="0"/>
              <a:buChar char="•"/>
            </a:pPr>
            <a:r>
              <a:rPr lang="en-GB" dirty="0"/>
              <a:t>We are testing the </a:t>
            </a:r>
            <a:r>
              <a:rPr lang="en-GB" b="1" dirty="0">
                <a:solidFill>
                  <a:schemeClr val="accent6">
                    <a:lumMod val="75000"/>
                  </a:schemeClr>
                </a:solidFill>
              </a:rPr>
              <a:t>effect of a new drug </a:t>
            </a:r>
            <a:r>
              <a:rPr lang="en-GB" dirty="0"/>
              <a:t>- </a:t>
            </a:r>
            <a:r>
              <a:rPr lang="en-GB" i="1" dirty="0"/>
              <a:t>drug A</a:t>
            </a:r>
            <a:r>
              <a:rPr lang="en-GB" dirty="0"/>
              <a:t> - </a:t>
            </a:r>
            <a:r>
              <a:rPr lang="en-GB" b="1" dirty="0">
                <a:solidFill>
                  <a:schemeClr val="accent6">
                    <a:lumMod val="75000"/>
                  </a:schemeClr>
                </a:solidFill>
              </a:rPr>
              <a:t>on plasma glucose levels </a:t>
            </a:r>
          </a:p>
          <a:p>
            <a:pPr marL="742950" lvl="1" indent="-285750">
              <a:buFont typeface="Arial" panose="020B0604020202020204" pitchFamily="34" charset="0"/>
              <a:buChar char="•"/>
            </a:pPr>
            <a:r>
              <a:rPr lang="en-GB" dirty="0"/>
              <a:t>There is a </a:t>
            </a:r>
            <a:r>
              <a:rPr lang="en-GB" dirty="0">
                <a:solidFill>
                  <a:schemeClr val="accent6">
                    <a:lumMod val="75000"/>
                  </a:schemeClr>
                </a:solidFill>
              </a:rPr>
              <a:t>single experimental </a:t>
            </a:r>
            <a:r>
              <a:rPr lang="en-GB" i="1" dirty="0">
                <a:solidFill>
                  <a:schemeClr val="accent6">
                    <a:lumMod val="75000"/>
                  </a:schemeClr>
                </a:solidFill>
              </a:rPr>
              <a:t>variable</a:t>
            </a:r>
            <a:r>
              <a:rPr lang="en-GB" dirty="0">
                <a:solidFill>
                  <a:schemeClr val="accent6">
                    <a:lumMod val="75000"/>
                  </a:schemeClr>
                </a:solidFill>
              </a:rPr>
              <a:t> of interest</a:t>
            </a:r>
            <a:r>
              <a:rPr lang="en-GB" dirty="0"/>
              <a:t>: whether drug A is present (treatment) or absent (control)</a:t>
            </a:r>
          </a:p>
          <a:p>
            <a:pPr marL="742950" lvl="1" indent="-285750">
              <a:buFont typeface="Arial" panose="020B0604020202020204" pitchFamily="34" charset="0"/>
              <a:buChar char="•"/>
            </a:pPr>
            <a:r>
              <a:rPr lang="en-GB" dirty="0"/>
              <a:t>The plasma </a:t>
            </a:r>
            <a:r>
              <a:rPr lang="en-GB" dirty="0">
                <a:solidFill>
                  <a:schemeClr val="accent6">
                    <a:lumMod val="75000"/>
                  </a:schemeClr>
                </a:solidFill>
              </a:rPr>
              <a:t>glucose level is our </a:t>
            </a:r>
            <a:r>
              <a:rPr lang="en-GB" i="1" dirty="0">
                <a:solidFill>
                  <a:schemeClr val="accent6">
                    <a:lumMod val="75000"/>
                  </a:schemeClr>
                </a:solidFill>
              </a:rPr>
              <a:t>outcome measure</a:t>
            </a:r>
            <a:endParaRPr lang="en-GB" dirty="0">
              <a:solidFill>
                <a:schemeClr val="accent6">
                  <a:lumMod val="75000"/>
                </a:schemeClr>
              </a:solidFill>
            </a:endParaRPr>
          </a:p>
          <a:p>
            <a:pPr>
              <a:buFont typeface="Arial" panose="020B0604020202020204" pitchFamily="34" charset="0"/>
              <a:buChar char="•"/>
            </a:pPr>
            <a:r>
              <a:rPr lang="en-GB" dirty="0"/>
              <a:t>Our experimental subjects are diabetic (NONcNZO10/</a:t>
            </a:r>
            <a:r>
              <a:rPr lang="en-GB" dirty="0" err="1"/>
              <a:t>LtJ</a:t>
            </a:r>
            <a:r>
              <a:rPr lang="en-GB" dirty="0"/>
              <a:t>) mice</a:t>
            </a:r>
          </a:p>
          <a:p>
            <a:pPr>
              <a:buFont typeface="Arial" panose="020B0604020202020204" pitchFamily="34" charset="0"/>
              <a:buChar char="•"/>
            </a:pPr>
            <a:r>
              <a:rPr lang="en-GB" dirty="0"/>
              <a:t>We will divide individuals into </a:t>
            </a:r>
            <a:r>
              <a:rPr lang="en-GB" b="1" dirty="0">
                <a:solidFill>
                  <a:schemeClr val="accent5">
                    <a:lumMod val="75000"/>
                  </a:schemeClr>
                </a:solidFill>
              </a:rPr>
              <a:t>two groups</a:t>
            </a:r>
            <a:r>
              <a:rPr lang="en-GB" dirty="0"/>
              <a:t>, by different </a:t>
            </a:r>
            <a:r>
              <a:rPr lang="en-GB" i="1" dirty="0"/>
              <a:t>pharmacological treatment</a:t>
            </a:r>
            <a:r>
              <a:rPr lang="en-GB" dirty="0"/>
              <a:t> </a:t>
            </a:r>
          </a:p>
          <a:p>
            <a:pPr marL="742950" lvl="1" indent="-285750">
              <a:buFont typeface="Arial" panose="020B0604020202020204" pitchFamily="34" charset="0"/>
              <a:buChar char="•"/>
            </a:pPr>
            <a:r>
              <a:rPr lang="en-GB" dirty="0"/>
              <a:t>Group 1 will receive the </a:t>
            </a:r>
            <a:r>
              <a:rPr lang="en-GB" dirty="0">
                <a:solidFill>
                  <a:schemeClr val="accent5">
                    <a:lumMod val="75000"/>
                  </a:schemeClr>
                </a:solidFill>
              </a:rPr>
              <a:t>vehicle with no active drug (the </a:t>
            </a:r>
            <a:r>
              <a:rPr lang="en-GB" i="1" dirty="0">
                <a:solidFill>
                  <a:schemeClr val="accent5">
                    <a:lumMod val="75000"/>
                  </a:schemeClr>
                </a:solidFill>
              </a:rPr>
              <a:t>control</a:t>
            </a:r>
            <a:r>
              <a:rPr lang="en-GB" dirty="0">
                <a:solidFill>
                  <a:schemeClr val="accent5">
                    <a:lumMod val="75000"/>
                  </a:schemeClr>
                </a:solidFill>
              </a:rPr>
              <a:t>)</a:t>
            </a:r>
          </a:p>
          <a:p>
            <a:pPr marL="742950" lvl="1" indent="-285750">
              <a:buFont typeface="Arial" panose="020B0604020202020204" pitchFamily="34" charset="0"/>
              <a:buChar char="•"/>
            </a:pPr>
            <a:r>
              <a:rPr lang="en-GB" dirty="0"/>
              <a:t>Group 2 will receive the </a:t>
            </a:r>
            <a:r>
              <a:rPr lang="en-GB" dirty="0">
                <a:solidFill>
                  <a:schemeClr val="accent5">
                    <a:lumMod val="75000"/>
                  </a:schemeClr>
                </a:solidFill>
              </a:rPr>
              <a:t>vehicle, containing active drug (the </a:t>
            </a:r>
            <a:r>
              <a:rPr lang="en-GB" i="1" dirty="0">
                <a:solidFill>
                  <a:schemeClr val="accent5">
                    <a:lumMod val="75000"/>
                  </a:schemeClr>
                </a:solidFill>
              </a:rPr>
              <a:t>treatment</a:t>
            </a:r>
            <a:r>
              <a:rPr lang="en-GB" dirty="0">
                <a:solidFill>
                  <a:schemeClr val="accent5">
                    <a:lumMod val="75000"/>
                  </a:schemeClr>
                </a:solidFill>
              </a:rPr>
              <a:t>)</a:t>
            </a:r>
          </a:p>
          <a:p>
            <a:pPr>
              <a:buFont typeface="Arial" panose="020B0604020202020204" pitchFamily="34" charset="0"/>
              <a:buChar char="•"/>
            </a:pPr>
            <a:r>
              <a:rPr lang="en-GB" dirty="0"/>
              <a:t>Individuals will be </a:t>
            </a:r>
            <a:r>
              <a:rPr lang="en-GB" b="1" dirty="0">
                <a:solidFill>
                  <a:schemeClr val="accent2">
                    <a:lumMod val="75000"/>
                  </a:schemeClr>
                </a:solidFill>
              </a:rPr>
              <a:t>allocated</a:t>
            </a:r>
            <a:r>
              <a:rPr lang="en-GB" dirty="0"/>
              <a:t> to each group </a:t>
            </a:r>
            <a:r>
              <a:rPr lang="en-GB" b="1" dirty="0">
                <a:solidFill>
                  <a:schemeClr val="accent2">
                    <a:lumMod val="75000"/>
                  </a:schemeClr>
                </a:solidFill>
              </a:rPr>
              <a:t>randomly</a:t>
            </a:r>
            <a:r>
              <a:rPr lang="en-GB" dirty="0"/>
              <a:t>, by </a:t>
            </a:r>
            <a:r>
              <a:rPr lang="en-GB" i="1" dirty="0"/>
              <a:t>complete randomisation</a:t>
            </a:r>
            <a:endParaRPr lang="en-GB" dirty="0"/>
          </a:p>
          <a:p>
            <a:pPr>
              <a:buFont typeface="Arial" panose="020B0604020202020204" pitchFamily="34" charset="0"/>
              <a:buChar char="•"/>
            </a:pPr>
            <a:r>
              <a:rPr lang="en-GB" dirty="0"/>
              <a:t>We are </a:t>
            </a:r>
            <a:r>
              <a:rPr lang="en-GB" b="1" dirty="0">
                <a:solidFill>
                  <a:schemeClr val="accent4">
                    <a:lumMod val="75000"/>
                  </a:schemeClr>
                </a:solidFill>
              </a:rPr>
              <a:t>not testing for the effect of sex on drug performance </a:t>
            </a:r>
            <a:r>
              <a:rPr lang="en-GB" dirty="0"/>
              <a:t>as an experimental </a:t>
            </a:r>
            <a:r>
              <a:rPr lang="en-GB" i="1" dirty="0"/>
              <a:t>variable of interest</a:t>
            </a:r>
            <a:r>
              <a:rPr lang="en-GB" dirty="0"/>
              <a:t> </a:t>
            </a:r>
          </a:p>
          <a:p>
            <a:endParaRPr lang="en-US" dirty="0"/>
          </a:p>
        </p:txBody>
      </p:sp>
    </p:spTree>
    <p:extLst>
      <p:ext uri="{BB962C8B-B14F-4D97-AF65-F5344CB8AC3E}">
        <p14:creationId xmlns:p14="http://schemas.microsoft.com/office/powerpoint/2010/main" val="38221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3F55-BCF4-4FDE-DE27-E426036721B9}"/>
              </a:ext>
            </a:extLst>
          </p:cNvPr>
          <p:cNvSpPr>
            <a:spLocks noGrp="1"/>
          </p:cNvSpPr>
          <p:nvPr>
            <p:ph type="title"/>
          </p:nvPr>
        </p:nvSpPr>
        <p:spPr/>
        <p:txBody>
          <a:bodyPr/>
          <a:lstStyle/>
          <a:p>
            <a:r>
              <a:rPr lang="en-US" dirty="0"/>
              <a:t>Causal Relationships</a:t>
            </a:r>
          </a:p>
        </p:txBody>
      </p:sp>
      <p:sp>
        <p:nvSpPr>
          <p:cNvPr id="3" name="Content Placeholder 2">
            <a:extLst>
              <a:ext uri="{FF2B5EF4-FFF2-40B4-BE49-F238E27FC236}">
                <a16:creationId xmlns:a16="http://schemas.microsoft.com/office/drawing/2014/main" id="{EECE9E07-9109-D139-976F-87B044BCA9C2}"/>
              </a:ext>
            </a:extLst>
          </p:cNvPr>
          <p:cNvSpPr>
            <a:spLocks noGrp="1"/>
          </p:cNvSpPr>
          <p:nvPr>
            <p:ph idx="1"/>
          </p:nvPr>
        </p:nvSpPr>
        <p:spPr/>
        <p:txBody>
          <a:bodyPr/>
          <a:lstStyle/>
          <a:p>
            <a:pPr marL="0" indent="0">
              <a:buNone/>
            </a:pPr>
            <a:r>
              <a:rPr lang="en-GB" dirty="0"/>
              <a:t>The outcome variable, plasma glucose concentration, is dependent on</a:t>
            </a:r>
          </a:p>
          <a:p>
            <a:pPr>
              <a:buFont typeface="+mj-lt"/>
              <a:buAutoNum type="arabicPeriod"/>
            </a:pPr>
            <a:endParaRPr lang="en-GB" dirty="0"/>
          </a:p>
          <a:p>
            <a:pPr>
              <a:buFont typeface="+mj-lt"/>
              <a:buAutoNum type="arabicPeriod"/>
            </a:pPr>
            <a:r>
              <a:rPr lang="en-GB" dirty="0"/>
              <a:t>the pharmacological </a:t>
            </a:r>
            <a:r>
              <a:rPr lang="en-GB" dirty="0">
                <a:solidFill>
                  <a:schemeClr val="accent2">
                    <a:lumMod val="75000"/>
                  </a:schemeClr>
                </a:solidFill>
              </a:rPr>
              <a:t>effect of drug A</a:t>
            </a:r>
          </a:p>
          <a:p>
            <a:pPr>
              <a:buFont typeface="+mj-lt"/>
              <a:buAutoNum type="arabicPeriod"/>
            </a:pPr>
            <a:r>
              <a:rPr lang="en-GB" dirty="0"/>
              <a:t>the pharmacological </a:t>
            </a:r>
            <a:r>
              <a:rPr lang="en-GB" dirty="0">
                <a:solidFill>
                  <a:srgbClr val="C00000"/>
                </a:solidFill>
              </a:rPr>
              <a:t>effect of the vehicle</a:t>
            </a:r>
          </a:p>
          <a:p>
            <a:pPr>
              <a:buFont typeface="+mj-lt"/>
              <a:buAutoNum type="arabicPeriod"/>
            </a:pPr>
            <a:r>
              <a:rPr lang="en-GB" dirty="0"/>
              <a:t>individual </a:t>
            </a:r>
            <a:r>
              <a:rPr lang="en-GB" dirty="0">
                <a:solidFill>
                  <a:schemeClr val="accent4">
                    <a:lumMod val="75000"/>
                  </a:schemeClr>
                </a:solidFill>
              </a:rPr>
              <a:t>differences between experimental subjects</a:t>
            </a:r>
            <a:r>
              <a:rPr lang="en-GB" dirty="0"/>
              <a:t> (mice)</a:t>
            </a:r>
          </a:p>
          <a:p>
            <a:endParaRPr lang="en-US" dirty="0"/>
          </a:p>
        </p:txBody>
      </p:sp>
    </p:spTree>
    <p:extLst>
      <p:ext uri="{BB962C8B-B14F-4D97-AF65-F5344CB8AC3E}">
        <p14:creationId xmlns:p14="http://schemas.microsoft.com/office/powerpoint/2010/main" val="557775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8359-34D6-2CEB-8C28-802B152D7223}"/>
              </a:ext>
            </a:extLst>
          </p:cNvPr>
          <p:cNvSpPr>
            <a:spLocks noGrp="1"/>
          </p:cNvSpPr>
          <p:nvPr>
            <p:ph type="title"/>
          </p:nvPr>
        </p:nvSpPr>
        <p:spPr/>
        <p:txBody>
          <a:bodyPr/>
          <a:lstStyle/>
          <a:p>
            <a:r>
              <a:rPr lang="en-US" dirty="0"/>
              <a:t>Effect of drug A</a:t>
            </a:r>
          </a:p>
        </p:txBody>
      </p:sp>
      <p:sp>
        <p:nvSpPr>
          <p:cNvPr id="3" name="Content Placeholder 2">
            <a:extLst>
              <a:ext uri="{FF2B5EF4-FFF2-40B4-BE49-F238E27FC236}">
                <a16:creationId xmlns:a16="http://schemas.microsoft.com/office/drawing/2014/main" id="{FAA0663F-0A3A-4DE1-4B59-47CBFC692A05}"/>
              </a:ext>
            </a:extLst>
          </p:cNvPr>
          <p:cNvSpPr>
            <a:spLocks noGrp="1"/>
          </p:cNvSpPr>
          <p:nvPr>
            <p:ph idx="1"/>
          </p:nvPr>
        </p:nvSpPr>
        <p:spPr/>
        <p:txBody>
          <a:bodyPr/>
          <a:lstStyle/>
          <a:p>
            <a:r>
              <a:rPr lang="en-US" dirty="0"/>
              <a:t>“treatment” vs “no treatment”</a:t>
            </a:r>
          </a:p>
          <a:p>
            <a:endParaRPr lang="en-US" dirty="0"/>
          </a:p>
          <a:p>
            <a:r>
              <a:rPr lang="en-GB" dirty="0"/>
              <a:t>In statistical terms, the presence or absence of drug A is our </a:t>
            </a:r>
            <a:r>
              <a:rPr lang="en-GB" b="1" dirty="0">
                <a:solidFill>
                  <a:schemeClr val="accent6">
                    <a:lumMod val="75000"/>
                  </a:schemeClr>
                </a:solidFill>
              </a:rPr>
              <a:t>independent variable</a:t>
            </a:r>
            <a:r>
              <a:rPr lang="en-GB" dirty="0">
                <a:solidFill>
                  <a:schemeClr val="accent6">
                    <a:lumMod val="75000"/>
                  </a:schemeClr>
                </a:solidFill>
              </a:rPr>
              <a:t> </a:t>
            </a:r>
            <a:r>
              <a:rPr lang="en-GB" dirty="0"/>
              <a:t>or </a:t>
            </a:r>
            <a:r>
              <a:rPr lang="en-GB" b="1" dirty="0">
                <a:solidFill>
                  <a:schemeClr val="accent6">
                    <a:lumMod val="75000"/>
                  </a:schemeClr>
                </a:solidFill>
              </a:rPr>
              <a:t>explanatory variable</a:t>
            </a:r>
            <a:r>
              <a:rPr lang="en-GB" dirty="0"/>
              <a:t>.</a:t>
            </a:r>
          </a:p>
          <a:p>
            <a:r>
              <a:rPr lang="en-GB" dirty="0"/>
              <a:t>Whether drug A is administered or not is entirely under our control, as experimenters.</a:t>
            </a:r>
          </a:p>
          <a:p>
            <a:endParaRPr lang="en-US" dirty="0"/>
          </a:p>
        </p:txBody>
      </p:sp>
    </p:spTree>
    <p:extLst>
      <p:ext uri="{BB962C8B-B14F-4D97-AF65-F5344CB8AC3E}">
        <p14:creationId xmlns:p14="http://schemas.microsoft.com/office/powerpoint/2010/main" val="299323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E5FE-8508-BAF0-247B-6BFC639DE8E7}"/>
              </a:ext>
            </a:extLst>
          </p:cNvPr>
          <p:cNvSpPr>
            <a:spLocks noGrp="1"/>
          </p:cNvSpPr>
          <p:nvPr>
            <p:ph type="title"/>
          </p:nvPr>
        </p:nvSpPr>
        <p:spPr/>
        <p:txBody>
          <a:bodyPr/>
          <a:lstStyle/>
          <a:p>
            <a:r>
              <a:rPr lang="en-US" dirty="0"/>
              <a:t>“control” vs “treatment”</a:t>
            </a:r>
          </a:p>
        </p:txBody>
      </p:sp>
      <p:sp>
        <p:nvSpPr>
          <p:cNvPr id="3" name="Content Placeholder 2">
            <a:extLst>
              <a:ext uri="{FF2B5EF4-FFF2-40B4-BE49-F238E27FC236}">
                <a16:creationId xmlns:a16="http://schemas.microsoft.com/office/drawing/2014/main" id="{6DA16C1C-26B3-D355-C76B-984E5F63C50D}"/>
              </a:ext>
            </a:extLst>
          </p:cNvPr>
          <p:cNvSpPr>
            <a:spLocks noGrp="1"/>
          </p:cNvSpPr>
          <p:nvPr>
            <p:ph idx="1"/>
          </p:nvPr>
        </p:nvSpPr>
        <p:spPr/>
        <p:txBody>
          <a:bodyPr/>
          <a:lstStyle/>
          <a:p>
            <a:r>
              <a:rPr lang="en-GB" dirty="0"/>
              <a:t>Drug A, like most drugs, is carried in a </a:t>
            </a:r>
            <a:r>
              <a:rPr lang="en-GB" i="1" dirty="0"/>
              <a:t>vehicle</a:t>
            </a:r>
            <a:r>
              <a:rPr lang="en-GB" dirty="0"/>
              <a:t> - a substance expected to be inert in the context of the treatment.</a:t>
            </a:r>
          </a:p>
          <a:p>
            <a:endParaRPr lang="en-GB" dirty="0"/>
          </a:p>
          <a:p>
            <a:r>
              <a:rPr lang="en-GB" dirty="0"/>
              <a:t>In our experiment we use </a:t>
            </a:r>
            <a:r>
              <a:rPr lang="en-GB" dirty="0">
                <a:solidFill>
                  <a:schemeClr val="accent6">
                    <a:lumMod val="75000"/>
                  </a:schemeClr>
                </a:solidFill>
              </a:rPr>
              <a:t>two </a:t>
            </a:r>
            <a:r>
              <a:rPr lang="en-GB" i="1" dirty="0">
                <a:solidFill>
                  <a:schemeClr val="accent6">
                    <a:lumMod val="75000"/>
                  </a:schemeClr>
                </a:solidFill>
              </a:rPr>
              <a:t>pharmacological interventions</a:t>
            </a:r>
            <a:r>
              <a:rPr lang="en-GB" dirty="0"/>
              <a:t>:</a:t>
            </a:r>
          </a:p>
          <a:p>
            <a:pPr>
              <a:buFont typeface="+mj-lt"/>
              <a:buAutoNum type="arabicPeriod"/>
            </a:pPr>
            <a:r>
              <a:rPr lang="en-GB" dirty="0"/>
              <a:t>injection of a vehicle (</a:t>
            </a:r>
            <a:r>
              <a:rPr lang="en-GB" i="1" dirty="0"/>
              <a:t>control</a:t>
            </a:r>
            <a:r>
              <a:rPr lang="en-GB" dirty="0"/>
              <a:t>)</a:t>
            </a:r>
          </a:p>
          <a:p>
            <a:pPr>
              <a:buFont typeface="+mj-lt"/>
              <a:buAutoNum type="arabicPeriod"/>
            </a:pPr>
            <a:r>
              <a:rPr lang="en-GB" dirty="0"/>
              <a:t>injection of a vehicle containing drug A (</a:t>
            </a:r>
            <a:r>
              <a:rPr lang="en-GB" i="1" dirty="0"/>
              <a:t>treatment</a:t>
            </a:r>
            <a:r>
              <a:rPr lang="en-GB" dirty="0"/>
              <a:t>)</a:t>
            </a:r>
          </a:p>
          <a:p>
            <a:endParaRPr lang="en-US" dirty="0"/>
          </a:p>
        </p:txBody>
      </p:sp>
    </p:spTree>
    <p:extLst>
      <p:ext uri="{BB962C8B-B14F-4D97-AF65-F5344CB8AC3E}">
        <p14:creationId xmlns:p14="http://schemas.microsoft.com/office/powerpoint/2010/main" val="3901999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1DDF-2BFA-6BEE-B345-51C3DE3CF4E3}"/>
              </a:ext>
            </a:extLst>
          </p:cNvPr>
          <p:cNvSpPr>
            <a:spLocks noGrp="1"/>
          </p:cNvSpPr>
          <p:nvPr>
            <p:ph type="title"/>
          </p:nvPr>
        </p:nvSpPr>
        <p:spPr/>
        <p:txBody>
          <a:bodyPr/>
          <a:lstStyle/>
          <a:p>
            <a:r>
              <a:rPr lang="en-US" dirty="0"/>
              <a:t>Assignment of individuals to groups</a:t>
            </a:r>
          </a:p>
        </p:txBody>
      </p:sp>
      <p:sp>
        <p:nvSpPr>
          <p:cNvPr id="3" name="Content Placeholder 2">
            <a:extLst>
              <a:ext uri="{FF2B5EF4-FFF2-40B4-BE49-F238E27FC236}">
                <a16:creationId xmlns:a16="http://schemas.microsoft.com/office/drawing/2014/main" id="{4CF367AA-F894-0A9A-AA12-9360D161342F}"/>
              </a:ext>
            </a:extLst>
          </p:cNvPr>
          <p:cNvSpPr>
            <a:spLocks noGrp="1"/>
          </p:cNvSpPr>
          <p:nvPr>
            <p:ph idx="1"/>
          </p:nvPr>
        </p:nvSpPr>
        <p:spPr/>
        <p:txBody>
          <a:bodyPr>
            <a:normAutofit lnSpcReduction="10000"/>
          </a:bodyPr>
          <a:lstStyle/>
          <a:p>
            <a:r>
              <a:rPr lang="en-GB" dirty="0"/>
              <a:t>underlying differences between individuals - is accounted for by </a:t>
            </a:r>
            <a:r>
              <a:rPr lang="en-GB" dirty="0">
                <a:solidFill>
                  <a:schemeClr val="accent6">
                    <a:lumMod val="75000"/>
                  </a:schemeClr>
                </a:solidFill>
              </a:rPr>
              <a:t>randomising subjects into experimental groups</a:t>
            </a:r>
            <a:r>
              <a:rPr lang="en-GB" dirty="0"/>
              <a:t>:</a:t>
            </a:r>
          </a:p>
          <a:p>
            <a:endParaRPr lang="en-GB" dirty="0"/>
          </a:p>
          <a:p>
            <a:r>
              <a:rPr lang="en-GB" dirty="0"/>
              <a:t>Treatment (vehicle + drug)</a:t>
            </a:r>
          </a:p>
          <a:p>
            <a:r>
              <a:rPr lang="en-GB" dirty="0"/>
              <a:t>Control (vehicle)</a:t>
            </a:r>
          </a:p>
          <a:p>
            <a:endParaRPr lang="en-GB" dirty="0"/>
          </a:p>
          <a:p>
            <a:r>
              <a:rPr lang="en-GB" dirty="0">
                <a:solidFill>
                  <a:srgbClr val="7030A0"/>
                </a:solidFill>
              </a:rPr>
              <a:t>we </a:t>
            </a:r>
            <a:r>
              <a:rPr lang="en-GB" i="1" dirty="0">
                <a:solidFill>
                  <a:srgbClr val="7030A0"/>
                </a:solidFill>
              </a:rPr>
              <a:t>assume</a:t>
            </a:r>
            <a:r>
              <a:rPr lang="en-GB" dirty="0">
                <a:solidFill>
                  <a:srgbClr val="7030A0"/>
                </a:solidFill>
              </a:rPr>
              <a:t> that all individuals are “drawn from the same population,”</a:t>
            </a:r>
          </a:p>
          <a:p>
            <a:pPr lvl="1"/>
            <a:r>
              <a:rPr lang="en-GB" dirty="0"/>
              <a:t>each mouse is a random choice from a single pool whose underlying plasma glucose level is distributed according to some kind of regular (potentially </a:t>
            </a:r>
            <a:r>
              <a:rPr lang="en-GB" dirty="0" err="1"/>
              <a:t>parameterisable</a:t>
            </a:r>
            <a:r>
              <a:rPr lang="en-GB" dirty="0"/>
              <a:t>) statistical distribution</a:t>
            </a:r>
            <a:endParaRPr lang="en-US" dirty="0"/>
          </a:p>
        </p:txBody>
      </p:sp>
    </p:spTree>
    <p:extLst>
      <p:ext uri="{BB962C8B-B14F-4D97-AF65-F5344CB8AC3E}">
        <p14:creationId xmlns:p14="http://schemas.microsoft.com/office/powerpoint/2010/main" val="2849988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F776-DAC6-7585-4AE9-F0D095A2D776}"/>
              </a:ext>
            </a:extLst>
          </p:cNvPr>
          <p:cNvSpPr>
            <a:spLocks noGrp="1"/>
          </p:cNvSpPr>
          <p:nvPr>
            <p:ph type="title"/>
          </p:nvPr>
        </p:nvSpPr>
        <p:spPr/>
        <p:txBody>
          <a:bodyPr/>
          <a:lstStyle/>
          <a:p>
            <a:r>
              <a:rPr lang="en-US" dirty="0"/>
              <a:t>EDA Diagrams</a:t>
            </a:r>
          </a:p>
        </p:txBody>
      </p:sp>
      <p:pic>
        <p:nvPicPr>
          <p:cNvPr id="5" name="Content Placeholder 4" descr="A diagram of steps and steps&#10;&#10;Description automatically generated">
            <a:extLst>
              <a:ext uri="{FF2B5EF4-FFF2-40B4-BE49-F238E27FC236}">
                <a16:creationId xmlns:a16="http://schemas.microsoft.com/office/drawing/2014/main" id="{CDFF4E07-D250-7628-EAA3-3708985B384B}"/>
              </a:ext>
            </a:extLst>
          </p:cNvPr>
          <p:cNvPicPr>
            <a:picLocks noGrp="1" noChangeAspect="1"/>
          </p:cNvPicPr>
          <p:nvPr>
            <p:ph idx="1"/>
          </p:nvPr>
        </p:nvPicPr>
        <p:blipFill>
          <a:blip r:embed="rId3"/>
          <a:stretch>
            <a:fillRect/>
          </a:stretch>
        </p:blipFill>
        <p:spPr>
          <a:xfrm>
            <a:off x="95836" y="1464351"/>
            <a:ext cx="10125526" cy="5099412"/>
          </a:xfrm>
        </p:spPr>
      </p:pic>
    </p:spTree>
    <p:extLst>
      <p:ext uri="{BB962C8B-B14F-4D97-AF65-F5344CB8AC3E}">
        <p14:creationId xmlns:p14="http://schemas.microsoft.com/office/powerpoint/2010/main" val="3360518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A07C-7968-0CF4-4004-AE6A22AC8F0E}"/>
              </a:ext>
            </a:extLst>
          </p:cNvPr>
          <p:cNvSpPr>
            <a:spLocks noGrp="1"/>
          </p:cNvSpPr>
          <p:nvPr>
            <p:ph type="title"/>
          </p:nvPr>
        </p:nvSpPr>
        <p:spPr/>
        <p:txBody>
          <a:bodyPr/>
          <a:lstStyle/>
          <a:p>
            <a:r>
              <a:rPr lang="en-US" dirty="0"/>
              <a:t>Live Demo: NC3Rs EDA</a:t>
            </a:r>
          </a:p>
        </p:txBody>
      </p:sp>
      <p:pic>
        <p:nvPicPr>
          <p:cNvPr id="5" name="Content Placeholder 4" descr="A screenshot of a web page&#10;&#10;Description automatically generated">
            <a:extLst>
              <a:ext uri="{FF2B5EF4-FFF2-40B4-BE49-F238E27FC236}">
                <a16:creationId xmlns:a16="http://schemas.microsoft.com/office/drawing/2014/main" id="{0796FBB0-AEAD-0926-73F6-4909353F3AD5}"/>
              </a:ext>
            </a:extLst>
          </p:cNvPr>
          <p:cNvPicPr>
            <a:picLocks noGrp="1" noChangeAspect="1"/>
          </p:cNvPicPr>
          <p:nvPr>
            <p:ph idx="1"/>
          </p:nvPr>
        </p:nvPicPr>
        <p:blipFill>
          <a:blip r:embed="rId2"/>
          <a:stretch>
            <a:fillRect/>
          </a:stretch>
        </p:blipFill>
        <p:spPr>
          <a:xfrm>
            <a:off x="1095469" y="1363898"/>
            <a:ext cx="8781131" cy="5053387"/>
          </a:xfrm>
        </p:spPr>
      </p:pic>
    </p:spTree>
    <p:extLst>
      <p:ext uri="{BB962C8B-B14F-4D97-AF65-F5344CB8AC3E}">
        <p14:creationId xmlns:p14="http://schemas.microsoft.com/office/powerpoint/2010/main" val="600453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A28F-26D0-650C-0648-60F5C5476EFE}"/>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85C4C52E-FA32-B9A4-9430-4B12D705B6C2}"/>
              </a:ext>
            </a:extLst>
          </p:cNvPr>
          <p:cNvSpPr>
            <a:spLocks noGrp="1"/>
          </p:cNvSpPr>
          <p:nvPr>
            <p:ph type="body" idx="1"/>
          </p:nvPr>
        </p:nvSpPr>
        <p:spPr/>
        <p:txBody>
          <a:bodyPr/>
          <a:lstStyle/>
          <a:p>
            <a:r>
              <a:rPr lang="en-US" dirty="0"/>
              <a:t>What I hope I’ve been able to explain</a:t>
            </a:r>
          </a:p>
        </p:txBody>
      </p:sp>
    </p:spTree>
    <p:extLst>
      <p:ext uri="{BB962C8B-B14F-4D97-AF65-F5344CB8AC3E}">
        <p14:creationId xmlns:p14="http://schemas.microsoft.com/office/powerpoint/2010/main" val="169459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73A77-A941-1501-62E8-3184F697C632}"/>
              </a:ext>
            </a:extLst>
          </p:cNvPr>
          <p:cNvSpPr>
            <a:spLocks noGrp="1"/>
          </p:cNvSpPr>
          <p:nvPr>
            <p:ph type="title"/>
          </p:nvPr>
        </p:nvSpPr>
        <p:spPr>
          <a:xfrm>
            <a:off x="838200" y="365125"/>
            <a:ext cx="10515600" cy="1325563"/>
          </a:xfrm>
        </p:spPr>
        <p:txBody>
          <a:bodyPr anchor="ctr">
            <a:normAutofit/>
          </a:bodyPr>
          <a:lstStyle/>
          <a:p>
            <a:r>
              <a:rPr lang="en-US" dirty="0"/>
              <a:t>What we’d all rather be doing</a:t>
            </a:r>
          </a:p>
        </p:txBody>
      </p:sp>
      <p:sp>
        <p:nvSpPr>
          <p:cNvPr id="3" name="Content Placeholder 2">
            <a:extLst>
              <a:ext uri="{FF2B5EF4-FFF2-40B4-BE49-F238E27FC236}">
                <a16:creationId xmlns:a16="http://schemas.microsoft.com/office/drawing/2014/main" id="{A3A6A049-2076-A916-0FE7-33D82CF4F49D}"/>
              </a:ext>
            </a:extLst>
          </p:cNvPr>
          <p:cNvSpPr>
            <a:spLocks noGrp="1"/>
          </p:cNvSpPr>
          <p:nvPr>
            <p:ph sz="half" idx="1"/>
          </p:nvPr>
        </p:nvSpPr>
        <p:spPr>
          <a:xfrm>
            <a:off x="629389" y="1834091"/>
            <a:ext cx="7154732" cy="4351338"/>
          </a:xfrm>
        </p:spPr>
        <p:txBody>
          <a:bodyPr>
            <a:normAutofit lnSpcReduction="10000"/>
          </a:bodyPr>
          <a:lstStyle/>
          <a:p>
            <a:r>
              <a:rPr lang="en-US" sz="2400" dirty="0"/>
              <a:t>We are interested in the world around us</a:t>
            </a:r>
          </a:p>
          <a:p>
            <a:pPr lvl="1"/>
            <a:r>
              <a:rPr lang="en-US" dirty="0"/>
              <a:t>Discovering how life and nature work</a:t>
            </a:r>
          </a:p>
          <a:p>
            <a:pPr lvl="1"/>
            <a:r>
              <a:rPr lang="en-US" dirty="0"/>
              <a:t>Finding ways to improve people’s lives/reduce disease burden</a:t>
            </a:r>
          </a:p>
          <a:p>
            <a:pPr lvl="1"/>
            <a:endParaRPr lang="en-US" dirty="0"/>
          </a:p>
          <a:p>
            <a:r>
              <a:rPr lang="en-US" sz="2400" dirty="0"/>
              <a:t>What we have to do</a:t>
            </a:r>
          </a:p>
          <a:p>
            <a:pPr lvl="1"/>
            <a:r>
              <a:rPr lang="en-US" dirty="0"/>
              <a:t>Collect data</a:t>
            </a:r>
          </a:p>
          <a:p>
            <a:pPr lvl="1"/>
            <a:r>
              <a:rPr lang="en-US" dirty="0"/>
              <a:t>Design experiments to give us useful data</a:t>
            </a:r>
          </a:p>
          <a:p>
            <a:pPr lvl="1"/>
            <a:r>
              <a:rPr lang="en-US" dirty="0"/>
              <a:t>Design experiments that do not cause unnecessary suffering (3Rs)</a:t>
            </a:r>
          </a:p>
          <a:p>
            <a:pPr lvl="1"/>
            <a:r>
              <a:rPr lang="en-US" dirty="0"/>
              <a:t>Carry out appropriate statistical analysis to make the data scientifically useful</a:t>
            </a:r>
          </a:p>
        </p:txBody>
      </p:sp>
      <p:pic>
        <p:nvPicPr>
          <p:cNvPr id="5" name="Picture 4" descr="A person in a lab coat holding a pipette&#10;&#10;Description automatically generated">
            <a:extLst>
              <a:ext uri="{FF2B5EF4-FFF2-40B4-BE49-F238E27FC236}">
                <a16:creationId xmlns:a16="http://schemas.microsoft.com/office/drawing/2014/main" id="{4B12F79B-4419-AE69-287C-5A5022E253A9}"/>
              </a:ext>
            </a:extLst>
          </p:cNvPr>
          <p:cNvPicPr>
            <a:picLocks noChangeAspect="1"/>
          </p:cNvPicPr>
          <p:nvPr/>
        </p:nvPicPr>
        <p:blipFill>
          <a:blip r:embed="rId3"/>
          <a:stretch>
            <a:fillRect/>
          </a:stretch>
        </p:blipFill>
        <p:spPr>
          <a:xfrm>
            <a:off x="8213808" y="2174463"/>
            <a:ext cx="3348803" cy="3348803"/>
          </a:xfrm>
          <a:prstGeom prst="rect">
            <a:avLst/>
          </a:prstGeom>
          <a:noFill/>
        </p:spPr>
      </p:pic>
    </p:spTree>
    <p:extLst>
      <p:ext uri="{BB962C8B-B14F-4D97-AF65-F5344CB8AC3E}">
        <p14:creationId xmlns:p14="http://schemas.microsoft.com/office/powerpoint/2010/main" val="1627024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3FDA-3304-2E8C-A4DF-45963544CE15}"/>
              </a:ext>
            </a:extLst>
          </p:cNvPr>
          <p:cNvSpPr>
            <a:spLocks noGrp="1"/>
          </p:cNvSpPr>
          <p:nvPr>
            <p:ph type="title"/>
          </p:nvPr>
        </p:nvSpPr>
        <p:spPr/>
        <p:txBody>
          <a:bodyPr/>
          <a:lstStyle/>
          <a:p>
            <a:r>
              <a:rPr lang="en-US" dirty="0"/>
              <a:t>Cause and Effect</a:t>
            </a:r>
          </a:p>
        </p:txBody>
      </p:sp>
      <p:sp>
        <p:nvSpPr>
          <p:cNvPr id="3" name="Content Placeholder 2">
            <a:extLst>
              <a:ext uri="{FF2B5EF4-FFF2-40B4-BE49-F238E27FC236}">
                <a16:creationId xmlns:a16="http://schemas.microsoft.com/office/drawing/2014/main" id="{0CAF18A6-836F-9269-7D2D-60FBE04EF511}"/>
              </a:ext>
            </a:extLst>
          </p:cNvPr>
          <p:cNvSpPr>
            <a:spLocks noGrp="1"/>
          </p:cNvSpPr>
          <p:nvPr>
            <p:ph idx="1"/>
          </p:nvPr>
        </p:nvSpPr>
        <p:spPr/>
        <p:txBody>
          <a:bodyPr/>
          <a:lstStyle/>
          <a:p>
            <a:r>
              <a:rPr lang="en-GB" b="1" dirty="0">
                <a:solidFill>
                  <a:schemeClr val="accent6">
                    <a:lumMod val="75000"/>
                  </a:schemeClr>
                </a:solidFill>
              </a:rPr>
              <a:t>the data you collect does not contain information about causes and effects</a:t>
            </a:r>
          </a:p>
          <a:p>
            <a:endParaRPr lang="en-GB" b="1" dirty="0"/>
          </a:p>
          <a:p>
            <a:r>
              <a:rPr lang="en-GB" b="1" dirty="0">
                <a:solidFill>
                  <a:schemeClr val="accent5">
                    <a:lumMod val="75000"/>
                  </a:schemeClr>
                </a:solidFill>
              </a:rPr>
              <a:t>your beliefs and assumptions about an experiment are the causal model for that experiment</a:t>
            </a:r>
            <a:endParaRPr lang="en-US" dirty="0">
              <a:solidFill>
                <a:schemeClr val="accent5">
                  <a:lumMod val="75000"/>
                </a:schemeClr>
              </a:solidFill>
            </a:endParaRPr>
          </a:p>
        </p:txBody>
      </p:sp>
    </p:spTree>
    <p:extLst>
      <p:ext uri="{BB962C8B-B14F-4D97-AF65-F5344CB8AC3E}">
        <p14:creationId xmlns:p14="http://schemas.microsoft.com/office/powerpoint/2010/main" val="1614742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38EE-9500-DE53-9283-8D778D05E99A}"/>
              </a:ext>
            </a:extLst>
          </p:cNvPr>
          <p:cNvSpPr>
            <a:spLocks noGrp="1"/>
          </p:cNvSpPr>
          <p:nvPr>
            <p:ph type="title"/>
          </p:nvPr>
        </p:nvSpPr>
        <p:spPr/>
        <p:txBody>
          <a:bodyPr/>
          <a:lstStyle/>
          <a:p>
            <a:r>
              <a:rPr lang="en-US" dirty="0"/>
              <a:t>Sample size and measurement</a:t>
            </a:r>
          </a:p>
        </p:txBody>
      </p:sp>
      <p:sp>
        <p:nvSpPr>
          <p:cNvPr id="3" name="Content Placeholder 2">
            <a:extLst>
              <a:ext uri="{FF2B5EF4-FFF2-40B4-BE49-F238E27FC236}">
                <a16:creationId xmlns:a16="http://schemas.microsoft.com/office/drawing/2014/main" id="{E26C4F1C-1EBF-3B45-6083-722F22610D4F}"/>
              </a:ext>
            </a:extLst>
          </p:cNvPr>
          <p:cNvSpPr>
            <a:spLocks noGrp="1"/>
          </p:cNvSpPr>
          <p:nvPr>
            <p:ph idx="1"/>
          </p:nvPr>
        </p:nvSpPr>
        <p:spPr/>
        <p:txBody>
          <a:bodyPr/>
          <a:lstStyle/>
          <a:p>
            <a:r>
              <a:rPr lang="en-GB" b="1" dirty="0">
                <a:solidFill>
                  <a:schemeClr val="accent6">
                    <a:lumMod val="75000"/>
                  </a:schemeClr>
                </a:solidFill>
              </a:rPr>
              <a:t>the values we collect in an experiment lead to </a:t>
            </a:r>
            <a:r>
              <a:rPr lang="en-GB" b="1" i="1" dirty="0">
                <a:solidFill>
                  <a:schemeClr val="accent6">
                    <a:lumMod val="75000"/>
                  </a:schemeClr>
                </a:solidFill>
              </a:rPr>
              <a:t>estimates</a:t>
            </a:r>
            <a:r>
              <a:rPr lang="en-GB" b="1" dirty="0">
                <a:solidFill>
                  <a:schemeClr val="accent6">
                    <a:lumMod val="75000"/>
                  </a:schemeClr>
                </a:solidFill>
              </a:rPr>
              <a:t> of “true” values</a:t>
            </a:r>
          </a:p>
          <a:p>
            <a:r>
              <a:rPr lang="en-GB" b="1" dirty="0">
                <a:solidFill>
                  <a:schemeClr val="accent5">
                    <a:lumMod val="75000"/>
                  </a:schemeClr>
                </a:solidFill>
              </a:rPr>
              <a:t>causal graphs explain our beliefs about what variables affect our experimental measurements</a:t>
            </a:r>
          </a:p>
          <a:p>
            <a:r>
              <a:rPr lang="en-GB" b="1" dirty="0">
                <a:solidFill>
                  <a:schemeClr val="accent4">
                    <a:lumMod val="75000"/>
                  </a:schemeClr>
                </a:solidFill>
              </a:rPr>
              <a:t>the number of experimental units affects the precision and confidence we can have in our estimated value</a:t>
            </a:r>
            <a:endParaRPr lang="en-US" dirty="0">
              <a:solidFill>
                <a:schemeClr val="accent4">
                  <a:lumMod val="75000"/>
                </a:schemeClr>
              </a:solidFill>
            </a:endParaRPr>
          </a:p>
        </p:txBody>
      </p:sp>
    </p:spTree>
    <p:extLst>
      <p:ext uri="{BB962C8B-B14F-4D97-AF65-F5344CB8AC3E}">
        <p14:creationId xmlns:p14="http://schemas.microsoft.com/office/powerpoint/2010/main" val="2538370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4B16C-4F64-73F8-B3C5-33669ACECA9D}"/>
              </a:ext>
            </a:extLst>
          </p:cNvPr>
          <p:cNvSpPr>
            <a:spLocks noGrp="1"/>
          </p:cNvSpPr>
          <p:nvPr>
            <p:ph type="title"/>
          </p:nvPr>
        </p:nvSpPr>
        <p:spPr/>
        <p:txBody>
          <a:bodyPr/>
          <a:lstStyle/>
          <a:p>
            <a:r>
              <a:rPr lang="en-US" dirty="0"/>
              <a:t>Power calculations</a:t>
            </a:r>
          </a:p>
        </p:txBody>
      </p:sp>
      <p:sp>
        <p:nvSpPr>
          <p:cNvPr id="3" name="Content Placeholder 2">
            <a:extLst>
              <a:ext uri="{FF2B5EF4-FFF2-40B4-BE49-F238E27FC236}">
                <a16:creationId xmlns:a16="http://schemas.microsoft.com/office/drawing/2014/main" id="{FFE869F9-8009-4152-7A5E-C972D1D349F9}"/>
              </a:ext>
            </a:extLst>
          </p:cNvPr>
          <p:cNvSpPr>
            <a:spLocks noGrp="1"/>
          </p:cNvSpPr>
          <p:nvPr>
            <p:ph idx="1"/>
          </p:nvPr>
        </p:nvSpPr>
        <p:spPr/>
        <p:txBody>
          <a:bodyPr/>
          <a:lstStyle/>
          <a:p>
            <a:r>
              <a:rPr lang="en-GB" b="1" dirty="0">
                <a:solidFill>
                  <a:schemeClr val="accent6">
                    <a:lumMod val="75000"/>
                  </a:schemeClr>
                </a:solidFill>
              </a:rPr>
              <a:t>statistical power tells us what conclusions can reasonably be drawn from statistical analysis</a:t>
            </a:r>
          </a:p>
          <a:p>
            <a:r>
              <a:rPr lang="en-GB" b="1" i="1" dirty="0">
                <a:solidFill>
                  <a:schemeClr val="accent5">
                    <a:lumMod val="75000"/>
                  </a:schemeClr>
                </a:solidFill>
              </a:rPr>
              <a:t>underpowered experiments</a:t>
            </a:r>
            <a:r>
              <a:rPr lang="en-GB" b="1" dirty="0">
                <a:solidFill>
                  <a:schemeClr val="accent5">
                    <a:lumMod val="75000"/>
                  </a:schemeClr>
                </a:solidFill>
              </a:rPr>
              <a:t> lead to uninformative results and misleading conclusions</a:t>
            </a:r>
          </a:p>
          <a:p>
            <a:r>
              <a:rPr lang="en-GB" b="1" dirty="0">
                <a:solidFill>
                  <a:schemeClr val="accent4">
                    <a:lumMod val="75000"/>
                  </a:schemeClr>
                </a:solidFill>
              </a:rPr>
              <a:t>it is usually better to design your experiment to increase effect size/minimise noisy variation than to increase sample size</a:t>
            </a:r>
          </a:p>
          <a:p>
            <a:r>
              <a:rPr lang="en-GB" b="1" dirty="0">
                <a:solidFill>
                  <a:schemeClr val="accent2">
                    <a:lumMod val="75000"/>
                  </a:schemeClr>
                </a:solidFill>
              </a:rPr>
              <a:t>how to estimate sample size for a desired statistical power</a:t>
            </a:r>
            <a:endParaRPr lang="en-US" dirty="0">
              <a:solidFill>
                <a:schemeClr val="accent2">
                  <a:lumMod val="75000"/>
                </a:schemeClr>
              </a:solidFill>
            </a:endParaRPr>
          </a:p>
        </p:txBody>
      </p:sp>
    </p:spTree>
    <p:extLst>
      <p:ext uri="{BB962C8B-B14F-4D97-AF65-F5344CB8AC3E}">
        <p14:creationId xmlns:p14="http://schemas.microsoft.com/office/powerpoint/2010/main" val="1228029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31B1-E1C1-9E8E-47AD-B7D1CDB30476}"/>
              </a:ext>
            </a:extLst>
          </p:cNvPr>
          <p:cNvSpPr>
            <a:spLocks noGrp="1"/>
          </p:cNvSpPr>
          <p:nvPr>
            <p:ph type="title"/>
          </p:nvPr>
        </p:nvSpPr>
        <p:spPr/>
        <p:txBody>
          <a:bodyPr/>
          <a:lstStyle/>
          <a:p>
            <a:r>
              <a:rPr lang="en-US" dirty="0"/>
              <a:t>NC3Rs EDA</a:t>
            </a:r>
          </a:p>
        </p:txBody>
      </p:sp>
      <p:sp>
        <p:nvSpPr>
          <p:cNvPr id="3" name="Content Placeholder 2">
            <a:extLst>
              <a:ext uri="{FF2B5EF4-FFF2-40B4-BE49-F238E27FC236}">
                <a16:creationId xmlns:a16="http://schemas.microsoft.com/office/drawing/2014/main" id="{A3A5796A-C38A-6984-576F-A50DDBC18DD0}"/>
              </a:ext>
            </a:extLst>
          </p:cNvPr>
          <p:cNvSpPr>
            <a:spLocks noGrp="1"/>
          </p:cNvSpPr>
          <p:nvPr>
            <p:ph idx="1"/>
          </p:nvPr>
        </p:nvSpPr>
        <p:spPr/>
        <p:txBody>
          <a:bodyPr/>
          <a:lstStyle/>
          <a:p>
            <a:r>
              <a:rPr lang="en-GB" b="1" dirty="0">
                <a:solidFill>
                  <a:schemeClr val="accent6">
                    <a:lumMod val="75000"/>
                  </a:schemeClr>
                </a:solidFill>
              </a:rPr>
              <a:t>How to design, critique, and analyse an experiment using the NC3Rs EDA tool, and share the resulting design with others.</a:t>
            </a:r>
            <a:endParaRPr lang="en-US" b="1" dirty="0">
              <a:solidFill>
                <a:schemeClr val="accent6">
                  <a:lumMod val="75000"/>
                </a:schemeClr>
              </a:solidFill>
            </a:endParaRPr>
          </a:p>
        </p:txBody>
      </p:sp>
    </p:spTree>
    <p:extLst>
      <p:ext uri="{BB962C8B-B14F-4D97-AF65-F5344CB8AC3E}">
        <p14:creationId xmlns:p14="http://schemas.microsoft.com/office/powerpoint/2010/main" val="1274792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E156-5D7C-6F04-A9D2-D63E9EBBCFD6}"/>
              </a:ext>
            </a:extLst>
          </p:cNvPr>
          <p:cNvSpPr>
            <a:spLocks noGrp="1"/>
          </p:cNvSpPr>
          <p:nvPr>
            <p:ph type="title"/>
          </p:nvPr>
        </p:nvSpPr>
        <p:spPr/>
        <p:txBody>
          <a:bodyPr/>
          <a:lstStyle/>
          <a:p>
            <a:r>
              <a:rPr lang="en-US" dirty="0"/>
              <a:t>Final notes</a:t>
            </a:r>
          </a:p>
        </p:txBody>
      </p:sp>
      <p:sp>
        <p:nvSpPr>
          <p:cNvPr id="3" name="Content Placeholder 2">
            <a:extLst>
              <a:ext uri="{FF2B5EF4-FFF2-40B4-BE49-F238E27FC236}">
                <a16:creationId xmlns:a16="http://schemas.microsoft.com/office/drawing/2014/main" id="{EC186727-B39A-CEA1-C585-D32911A0FB22}"/>
              </a:ext>
            </a:extLst>
          </p:cNvPr>
          <p:cNvSpPr>
            <a:spLocks noGrp="1"/>
          </p:cNvSpPr>
          <p:nvPr>
            <p:ph idx="1"/>
          </p:nvPr>
        </p:nvSpPr>
        <p:spPr/>
        <p:txBody>
          <a:bodyPr/>
          <a:lstStyle/>
          <a:p>
            <a:r>
              <a:rPr lang="en-US" dirty="0"/>
              <a:t>Please see the support materials online at</a:t>
            </a:r>
          </a:p>
          <a:p>
            <a:pPr lvl="1"/>
            <a:r>
              <a:rPr lang="en-US" dirty="0">
                <a:hlinkClick r:id="rId3"/>
              </a:rPr>
              <a:t>https://sipbs-compbiol.github.io/MP968-Workshop_Experimental_Design</a:t>
            </a:r>
            <a:endParaRPr lang="en-US" dirty="0"/>
          </a:p>
          <a:p>
            <a:r>
              <a:rPr lang="en-US" dirty="0"/>
              <a:t>Links to these slides, and the support material, can be found on the MP968 </a:t>
            </a:r>
            <a:r>
              <a:rPr lang="en-US" dirty="0" err="1"/>
              <a:t>MyPlace</a:t>
            </a:r>
            <a:r>
              <a:rPr lang="en-US" dirty="0"/>
              <a:t> page</a:t>
            </a:r>
          </a:p>
          <a:p>
            <a:pPr lvl="1"/>
            <a:r>
              <a:rPr lang="en-US" dirty="0">
                <a:hlinkClick r:id="rId4"/>
              </a:rPr>
              <a:t>https://classes.myplace.strath.ac.uk/course/view.php?id=15691</a:t>
            </a:r>
            <a:r>
              <a:rPr lang="en-US" dirty="0"/>
              <a:t> </a:t>
            </a:r>
          </a:p>
        </p:txBody>
      </p:sp>
    </p:spTree>
    <p:extLst>
      <p:ext uri="{BB962C8B-B14F-4D97-AF65-F5344CB8AC3E}">
        <p14:creationId xmlns:p14="http://schemas.microsoft.com/office/powerpoint/2010/main" val="356688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5D79-5E12-7593-6C82-E94F329CABE0}"/>
              </a:ext>
            </a:extLst>
          </p:cNvPr>
          <p:cNvSpPr>
            <a:spLocks noGrp="1"/>
          </p:cNvSpPr>
          <p:nvPr>
            <p:ph type="title"/>
          </p:nvPr>
        </p:nvSpPr>
        <p:spPr>
          <a:xfrm>
            <a:off x="838200" y="365125"/>
            <a:ext cx="10515600" cy="1325563"/>
          </a:xfrm>
        </p:spPr>
        <p:txBody>
          <a:bodyPr anchor="ctr">
            <a:normAutofit/>
          </a:bodyPr>
          <a:lstStyle/>
          <a:p>
            <a:r>
              <a:rPr lang="en-US" dirty="0"/>
              <a:t>The case for Statistics</a:t>
            </a:r>
          </a:p>
        </p:txBody>
      </p:sp>
      <p:sp>
        <p:nvSpPr>
          <p:cNvPr id="3" name="Content Placeholder 2">
            <a:extLst>
              <a:ext uri="{FF2B5EF4-FFF2-40B4-BE49-F238E27FC236}">
                <a16:creationId xmlns:a16="http://schemas.microsoft.com/office/drawing/2014/main" id="{86970851-1E06-94F4-C4D7-8A93D372BD58}"/>
              </a:ext>
            </a:extLst>
          </p:cNvPr>
          <p:cNvSpPr>
            <a:spLocks noGrp="1"/>
          </p:cNvSpPr>
          <p:nvPr>
            <p:ph sz="half" idx="1"/>
          </p:nvPr>
        </p:nvSpPr>
        <p:spPr>
          <a:xfrm>
            <a:off x="349689" y="1825625"/>
            <a:ext cx="7675515" cy="4351338"/>
          </a:xfrm>
        </p:spPr>
        <p:txBody>
          <a:bodyPr>
            <a:normAutofit/>
          </a:bodyPr>
          <a:lstStyle/>
          <a:p>
            <a:r>
              <a:rPr lang="en-US" sz="2400" dirty="0"/>
              <a:t>We have models of the world around us</a:t>
            </a:r>
          </a:p>
          <a:p>
            <a:pPr lvl="1"/>
            <a:r>
              <a:rPr lang="en-US" dirty="0"/>
              <a:t>Our understanding of cause and effect is a model</a:t>
            </a:r>
          </a:p>
          <a:p>
            <a:pPr lvl="1"/>
            <a:r>
              <a:rPr lang="en-US" dirty="0"/>
              <a:t>We express our understanding with scientific models</a:t>
            </a:r>
          </a:p>
          <a:p>
            <a:pPr lvl="1"/>
            <a:r>
              <a:rPr lang="en-US" dirty="0"/>
              <a:t>Our experiments are models</a:t>
            </a:r>
          </a:p>
          <a:p>
            <a:pPr lvl="1"/>
            <a:endParaRPr lang="en-US" dirty="0"/>
          </a:p>
          <a:p>
            <a:r>
              <a:rPr lang="en-US" sz="2400" dirty="0"/>
              <a:t>We connect data to models with Statistics</a:t>
            </a:r>
          </a:p>
          <a:p>
            <a:pPr lvl="1"/>
            <a:r>
              <a:rPr lang="en-US" dirty="0"/>
              <a:t>A branch of Applied Mathematics</a:t>
            </a:r>
          </a:p>
          <a:p>
            <a:pPr lvl="1"/>
            <a:r>
              <a:rPr lang="en-US" dirty="0"/>
              <a:t>How we understand our experiments guides statistical analysis</a:t>
            </a:r>
          </a:p>
          <a:p>
            <a:pPr lvl="1"/>
            <a:r>
              <a:rPr lang="en-US" dirty="0"/>
              <a:t>We can make Statistics serve scientific enquiry</a:t>
            </a:r>
          </a:p>
          <a:p>
            <a:pPr marL="457200" lvl="1" indent="0">
              <a:buNone/>
            </a:pPr>
            <a:endParaRPr lang="en-US" dirty="0"/>
          </a:p>
        </p:txBody>
      </p:sp>
      <p:pic>
        <p:nvPicPr>
          <p:cNvPr id="5" name="Picture 4" descr="A person sitting at a desk with a pile of papers and a pen&#10;&#10;Description automatically generated">
            <a:extLst>
              <a:ext uri="{FF2B5EF4-FFF2-40B4-BE49-F238E27FC236}">
                <a16:creationId xmlns:a16="http://schemas.microsoft.com/office/drawing/2014/main" id="{4B773BF6-097A-3059-E4C9-B9F11275DD6D}"/>
              </a:ext>
            </a:extLst>
          </p:cNvPr>
          <p:cNvPicPr>
            <a:picLocks noChangeAspect="1"/>
          </p:cNvPicPr>
          <p:nvPr/>
        </p:nvPicPr>
        <p:blipFill>
          <a:blip r:embed="rId3"/>
          <a:stretch>
            <a:fillRect/>
          </a:stretch>
        </p:blipFill>
        <p:spPr>
          <a:xfrm>
            <a:off x="8181536" y="2105324"/>
            <a:ext cx="3660775" cy="3660775"/>
          </a:xfrm>
          <a:prstGeom prst="rect">
            <a:avLst/>
          </a:prstGeom>
          <a:noFill/>
        </p:spPr>
      </p:pic>
    </p:spTree>
    <p:extLst>
      <p:ext uri="{BB962C8B-B14F-4D97-AF65-F5344CB8AC3E}">
        <p14:creationId xmlns:p14="http://schemas.microsoft.com/office/powerpoint/2010/main" val="310550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063E-DF8B-A7DE-C009-2EAF963E862E}"/>
              </a:ext>
            </a:extLst>
          </p:cNvPr>
          <p:cNvSpPr>
            <a:spLocks noGrp="1"/>
          </p:cNvSpPr>
          <p:nvPr>
            <p:ph type="title"/>
          </p:nvPr>
        </p:nvSpPr>
        <p:spPr/>
        <p:txBody>
          <a:bodyPr/>
          <a:lstStyle/>
          <a:p>
            <a:r>
              <a:rPr lang="en-US" dirty="0"/>
              <a:t>Cause and Effect</a:t>
            </a:r>
          </a:p>
        </p:txBody>
      </p:sp>
      <p:sp>
        <p:nvSpPr>
          <p:cNvPr id="3" name="Text Placeholder 2">
            <a:extLst>
              <a:ext uri="{FF2B5EF4-FFF2-40B4-BE49-F238E27FC236}">
                <a16:creationId xmlns:a16="http://schemas.microsoft.com/office/drawing/2014/main" id="{54559200-AAEC-4716-D541-96247800DFB0}"/>
              </a:ext>
            </a:extLst>
          </p:cNvPr>
          <p:cNvSpPr>
            <a:spLocks noGrp="1"/>
          </p:cNvSpPr>
          <p:nvPr>
            <p:ph type="body" idx="1"/>
          </p:nvPr>
        </p:nvSpPr>
        <p:spPr/>
        <p:txBody>
          <a:bodyPr/>
          <a:lstStyle/>
          <a:p>
            <a:r>
              <a:rPr lang="en-US" dirty="0"/>
              <a:t>The experimental data you collect does not contain information about cause and effect</a:t>
            </a:r>
          </a:p>
        </p:txBody>
      </p:sp>
    </p:spTree>
    <p:extLst>
      <p:ext uri="{BB962C8B-B14F-4D97-AF65-F5344CB8AC3E}">
        <p14:creationId xmlns:p14="http://schemas.microsoft.com/office/powerpoint/2010/main" val="1317185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24CD-1D7F-5C7F-4BA8-423F1E1FBEFD}"/>
              </a:ext>
            </a:extLst>
          </p:cNvPr>
          <p:cNvSpPr>
            <a:spLocks noGrp="1"/>
          </p:cNvSpPr>
          <p:nvPr>
            <p:ph type="title"/>
          </p:nvPr>
        </p:nvSpPr>
        <p:spPr/>
        <p:txBody>
          <a:bodyPr/>
          <a:lstStyle/>
          <a:p>
            <a:r>
              <a:rPr lang="en-US" dirty="0"/>
              <a:t>Science before Statistics</a:t>
            </a:r>
          </a:p>
        </p:txBody>
      </p:sp>
      <p:sp>
        <p:nvSpPr>
          <p:cNvPr id="3" name="Content Placeholder 2">
            <a:extLst>
              <a:ext uri="{FF2B5EF4-FFF2-40B4-BE49-F238E27FC236}">
                <a16:creationId xmlns:a16="http://schemas.microsoft.com/office/drawing/2014/main" id="{17B1FD09-ABFA-955D-DD23-4FC306A4EF5B}"/>
              </a:ext>
            </a:extLst>
          </p:cNvPr>
          <p:cNvSpPr>
            <a:spLocks noGrp="1"/>
          </p:cNvSpPr>
          <p:nvPr>
            <p:ph idx="1"/>
          </p:nvPr>
        </p:nvSpPr>
        <p:spPr/>
        <p:txBody>
          <a:bodyPr>
            <a:normAutofit lnSpcReduction="10000"/>
          </a:bodyPr>
          <a:lstStyle/>
          <a:p>
            <a:r>
              <a:rPr lang="en-US" dirty="0"/>
              <a:t>For </a:t>
            </a:r>
            <a:r>
              <a:rPr lang="en-US" b="1" dirty="0">
                <a:solidFill>
                  <a:schemeClr val="accent5">
                    <a:lumMod val="75000"/>
                  </a:schemeClr>
                </a:solidFill>
              </a:rPr>
              <a:t>statistical models </a:t>
            </a:r>
            <a:r>
              <a:rPr lang="en-US" dirty="0"/>
              <a:t>to provide scientific insight, they require additional </a:t>
            </a:r>
            <a:r>
              <a:rPr lang="en-US" b="1" dirty="0">
                <a:solidFill>
                  <a:schemeClr val="accent5">
                    <a:lumMod val="75000"/>
                  </a:schemeClr>
                </a:solidFill>
              </a:rPr>
              <a:t>scientific (causal) models</a:t>
            </a:r>
            <a:r>
              <a:rPr lang="en-US" dirty="0"/>
              <a:t>.</a:t>
            </a:r>
          </a:p>
          <a:p>
            <a:endParaRPr lang="en-US" dirty="0"/>
          </a:p>
          <a:p>
            <a:r>
              <a:rPr lang="en-US" dirty="0"/>
              <a:t>The </a:t>
            </a:r>
            <a:r>
              <a:rPr lang="en-US" b="1" dirty="0">
                <a:solidFill>
                  <a:srgbClr val="7030A0"/>
                </a:solidFill>
              </a:rPr>
              <a:t>reasons</a:t>
            </a:r>
            <a:r>
              <a:rPr lang="en-US" dirty="0"/>
              <a:t> for a statistical analysis are not found in the data itself – they are found in the </a:t>
            </a:r>
            <a:r>
              <a:rPr lang="en-US" b="1" dirty="0">
                <a:solidFill>
                  <a:srgbClr val="7030A0"/>
                </a:solidFill>
              </a:rPr>
              <a:t>causes</a:t>
            </a:r>
            <a:r>
              <a:rPr lang="en-US" dirty="0"/>
              <a:t> of the data.</a:t>
            </a:r>
          </a:p>
          <a:p>
            <a:endParaRPr lang="en-US" dirty="0"/>
          </a:p>
          <a:p>
            <a:r>
              <a:rPr lang="en-US" dirty="0"/>
              <a:t>The </a:t>
            </a:r>
            <a:r>
              <a:rPr lang="en-US" b="1" dirty="0">
                <a:solidFill>
                  <a:schemeClr val="accent6">
                    <a:lumMod val="75000"/>
                  </a:schemeClr>
                </a:solidFill>
              </a:rPr>
              <a:t>causes</a:t>
            </a:r>
            <a:r>
              <a:rPr lang="en-US" dirty="0"/>
              <a:t> of the data cannot be extracted from the data alone.</a:t>
            </a:r>
          </a:p>
          <a:p>
            <a:endParaRPr lang="en-US" dirty="0"/>
          </a:p>
          <a:p>
            <a:r>
              <a:rPr lang="en-US" dirty="0">
                <a:solidFill>
                  <a:srgbClr val="C00000"/>
                </a:solidFill>
              </a:rPr>
              <a:t>We have to design the right experiment and statistical model to give us the estimate we need.</a:t>
            </a:r>
          </a:p>
        </p:txBody>
      </p:sp>
    </p:spTree>
    <p:extLst>
      <p:ext uri="{BB962C8B-B14F-4D97-AF65-F5344CB8AC3E}">
        <p14:creationId xmlns:p14="http://schemas.microsoft.com/office/powerpoint/2010/main" val="2469915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1670-7058-50E4-24D5-3B6CC9964D70}"/>
              </a:ext>
            </a:extLst>
          </p:cNvPr>
          <p:cNvSpPr>
            <a:spLocks noGrp="1"/>
          </p:cNvSpPr>
          <p:nvPr>
            <p:ph type="title"/>
          </p:nvPr>
        </p:nvSpPr>
        <p:spPr>
          <a:xfrm>
            <a:off x="838200" y="365125"/>
            <a:ext cx="10515600" cy="1325563"/>
          </a:xfrm>
        </p:spPr>
        <p:txBody>
          <a:bodyPr anchor="ctr">
            <a:normAutofit/>
          </a:bodyPr>
          <a:lstStyle/>
          <a:p>
            <a:r>
              <a:rPr lang="en-US" dirty="0"/>
              <a:t>Causal Inference</a:t>
            </a:r>
          </a:p>
        </p:txBody>
      </p:sp>
      <p:sp>
        <p:nvSpPr>
          <p:cNvPr id="3" name="Content Placeholder 2">
            <a:extLst>
              <a:ext uri="{FF2B5EF4-FFF2-40B4-BE49-F238E27FC236}">
                <a16:creationId xmlns:a16="http://schemas.microsoft.com/office/drawing/2014/main" id="{3B913E88-CD54-B02F-BCFF-D43260D1AF8B}"/>
              </a:ext>
            </a:extLst>
          </p:cNvPr>
          <p:cNvSpPr>
            <a:spLocks noGrp="1"/>
          </p:cNvSpPr>
          <p:nvPr>
            <p:ph sz="half" idx="1"/>
          </p:nvPr>
        </p:nvSpPr>
        <p:spPr>
          <a:xfrm>
            <a:off x="3839583" y="1910821"/>
            <a:ext cx="8144435" cy="4582053"/>
          </a:xfrm>
        </p:spPr>
        <p:txBody>
          <a:bodyPr>
            <a:normAutofit fontScale="92500" lnSpcReduction="10000"/>
          </a:bodyPr>
          <a:lstStyle/>
          <a:p>
            <a:r>
              <a:rPr lang="en-US" sz="2400" b="1" dirty="0">
                <a:solidFill>
                  <a:srgbClr val="C00000"/>
                </a:solidFill>
              </a:rPr>
              <a:t>Correlation is not causation</a:t>
            </a:r>
          </a:p>
          <a:p>
            <a:pPr lvl="1"/>
            <a:r>
              <a:rPr lang="en-US" dirty="0">
                <a:hlinkClick r:id="rId3"/>
              </a:rPr>
              <a:t>https://www.tylervigen.com/spurious-correlations</a:t>
            </a:r>
            <a:r>
              <a:rPr lang="en-US" dirty="0"/>
              <a:t> </a:t>
            </a:r>
          </a:p>
          <a:p>
            <a:endParaRPr lang="en-US" sz="2400" dirty="0"/>
          </a:p>
          <a:p>
            <a:r>
              <a:rPr lang="en-US" sz="2400" dirty="0"/>
              <a:t>Statistical analysis identifies </a:t>
            </a:r>
            <a:r>
              <a:rPr lang="en-US" sz="2400" b="1" dirty="0">
                <a:solidFill>
                  <a:schemeClr val="accent5">
                    <a:lumMod val="75000"/>
                  </a:schemeClr>
                </a:solidFill>
              </a:rPr>
              <a:t>associations</a:t>
            </a:r>
            <a:r>
              <a:rPr lang="en-US" sz="2400" dirty="0"/>
              <a:t>, which can run in </a:t>
            </a:r>
            <a:r>
              <a:rPr lang="en-US" sz="2400" b="1" dirty="0">
                <a:solidFill>
                  <a:schemeClr val="accent5">
                    <a:lumMod val="75000"/>
                  </a:schemeClr>
                </a:solidFill>
              </a:rPr>
              <a:t>either direction</a:t>
            </a:r>
          </a:p>
          <a:p>
            <a:endParaRPr lang="en-US" sz="2400" dirty="0"/>
          </a:p>
          <a:p>
            <a:r>
              <a:rPr lang="en-US" sz="2400" dirty="0"/>
              <a:t>Causal inference is </a:t>
            </a:r>
            <a:r>
              <a:rPr lang="en-US" sz="2400" b="1" dirty="0">
                <a:solidFill>
                  <a:schemeClr val="accent6">
                    <a:lumMod val="75000"/>
                  </a:schemeClr>
                </a:solidFill>
              </a:rPr>
              <a:t>prediction</a:t>
            </a:r>
            <a:r>
              <a:rPr lang="en-US" sz="2400" dirty="0"/>
              <a:t> of </a:t>
            </a:r>
            <a:r>
              <a:rPr lang="en-US" sz="2400" b="1" dirty="0">
                <a:solidFill>
                  <a:schemeClr val="accent6">
                    <a:lumMod val="75000"/>
                  </a:schemeClr>
                </a:solidFill>
              </a:rPr>
              <a:t>consequences of intervention</a:t>
            </a:r>
          </a:p>
          <a:p>
            <a:pPr lvl="1"/>
            <a:r>
              <a:rPr lang="en-US" dirty="0"/>
              <a:t>“If I increase drug dose, blood glucose falls further”</a:t>
            </a:r>
          </a:p>
          <a:p>
            <a:endParaRPr lang="en-US" sz="2400" dirty="0"/>
          </a:p>
          <a:p>
            <a:r>
              <a:rPr lang="en-US" sz="2400" dirty="0"/>
              <a:t>Causal inference is </a:t>
            </a:r>
            <a:r>
              <a:rPr lang="en-US" sz="2400" b="1" dirty="0">
                <a:solidFill>
                  <a:schemeClr val="accent2">
                    <a:lumMod val="75000"/>
                  </a:schemeClr>
                </a:solidFill>
              </a:rPr>
              <a:t>imputation</a:t>
            </a:r>
            <a:r>
              <a:rPr lang="en-US" sz="2400" dirty="0"/>
              <a:t> of </a:t>
            </a:r>
            <a:r>
              <a:rPr lang="en-US" sz="2400" b="1" dirty="0">
                <a:solidFill>
                  <a:schemeClr val="accent2">
                    <a:lumMod val="75000"/>
                  </a:schemeClr>
                </a:solidFill>
              </a:rPr>
              <a:t>unobserved interventions</a:t>
            </a:r>
          </a:p>
          <a:p>
            <a:pPr lvl="1"/>
            <a:r>
              <a:rPr lang="en-US" dirty="0"/>
              <a:t>“I observed a change in marker level, so kidney function is altered”</a:t>
            </a:r>
          </a:p>
          <a:p>
            <a:pPr lvl="1"/>
            <a:endParaRPr lang="en-US" dirty="0"/>
          </a:p>
        </p:txBody>
      </p:sp>
      <p:pic>
        <p:nvPicPr>
          <p:cNvPr id="5" name="Picture 4" descr="A collage of images of human brain and brain&#10;&#10;Description automatically generated">
            <a:extLst>
              <a:ext uri="{FF2B5EF4-FFF2-40B4-BE49-F238E27FC236}">
                <a16:creationId xmlns:a16="http://schemas.microsoft.com/office/drawing/2014/main" id="{6AB68AA2-5EF2-08DE-BEDC-A0CCB652ACD8}"/>
              </a:ext>
            </a:extLst>
          </p:cNvPr>
          <p:cNvPicPr>
            <a:picLocks noChangeAspect="1"/>
          </p:cNvPicPr>
          <p:nvPr/>
        </p:nvPicPr>
        <p:blipFill>
          <a:blip r:embed="rId4"/>
          <a:stretch>
            <a:fillRect/>
          </a:stretch>
        </p:blipFill>
        <p:spPr>
          <a:xfrm>
            <a:off x="456912" y="1825625"/>
            <a:ext cx="3122085" cy="4351338"/>
          </a:xfrm>
          <a:prstGeom prst="rect">
            <a:avLst/>
          </a:prstGeom>
          <a:noFill/>
        </p:spPr>
      </p:pic>
    </p:spTree>
    <p:extLst>
      <p:ext uri="{BB962C8B-B14F-4D97-AF65-F5344CB8AC3E}">
        <p14:creationId xmlns:p14="http://schemas.microsoft.com/office/powerpoint/2010/main" val="1932833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5360FA7A-B788-3942-AB42-B352F4E283D3}" vid="{819EDEDD-85F3-F14C-A134-C4C81A722B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283</TotalTime>
  <Words>9775</Words>
  <Application>Microsoft Macintosh PowerPoint</Application>
  <PresentationFormat>Widescreen</PresentationFormat>
  <Paragraphs>743</Paragraphs>
  <Slides>54</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Aptos</vt:lpstr>
      <vt:lpstr>Arial</vt:lpstr>
      <vt:lpstr>Calibri</vt:lpstr>
      <vt:lpstr>Calibri Light</vt:lpstr>
      <vt:lpstr>Office Theme</vt:lpstr>
      <vt:lpstr>MP968 Workshop: Experimental Design</vt:lpstr>
      <vt:lpstr>Register for NC3Rs EDA</vt:lpstr>
      <vt:lpstr>Learning Objectives</vt:lpstr>
      <vt:lpstr>Introduction</vt:lpstr>
      <vt:lpstr>What we’d all rather be doing</vt:lpstr>
      <vt:lpstr>The case for Statistics</vt:lpstr>
      <vt:lpstr>Cause and Effect</vt:lpstr>
      <vt:lpstr>Science before Statistics</vt:lpstr>
      <vt:lpstr>Causal Inference</vt:lpstr>
      <vt:lpstr>PowerPoint Presentation</vt:lpstr>
      <vt:lpstr>Causal Beliefs are Experimental Design</vt:lpstr>
      <vt:lpstr>Measurement</vt:lpstr>
      <vt:lpstr>How wet is the Earth?</vt:lpstr>
      <vt:lpstr>How to measure the Earth’s surface?</vt:lpstr>
      <vt:lpstr>What affects our measurements?</vt:lpstr>
      <vt:lpstr>What affects our measurements?</vt:lpstr>
      <vt:lpstr>What the graph means</vt:lpstr>
      <vt:lpstr>Tetrahedron Earth</vt:lpstr>
      <vt:lpstr>Plausible explanations</vt:lpstr>
      <vt:lpstr>A small dataset</vt:lpstr>
      <vt:lpstr>How many ways?</vt:lpstr>
      <vt:lpstr>Why nine ways to make LWL?</vt:lpstr>
      <vt:lpstr>Why nine ways to make LWL?</vt:lpstr>
      <vt:lpstr>The most plausible Earth</vt:lpstr>
      <vt:lpstr>Make more observations</vt:lpstr>
      <vt:lpstr>The most probable planet?</vt:lpstr>
      <vt:lpstr>Icosahedron Earth</vt:lpstr>
      <vt:lpstr>Make more observations (100 faces)</vt:lpstr>
      <vt:lpstr>Sample size</vt:lpstr>
      <vt:lpstr>Statistical Power</vt:lpstr>
      <vt:lpstr>Statistical power</vt:lpstr>
      <vt:lpstr>Type I and Type II errors</vt:lpstr>
      <vt:lpstr>Statistical power and sample size</vt:lpstr>
      <vt:lpstr>Underpowered studies</vt:lpstr>
      <vt:lpstr>Ethical costs</vt:lpstr>
      <vt:lpstr>Increasing statistical power</vt:lpstr>
      <vt:lpstr>Live Demo: G*Power</vt:lpstr>
      <vt:lpstr>Live Demo: G*Power</vt:lpstr>
      <vt:lpstr>Let’s have a wee break</vt:lpstr>
      <vt:lpstr>NC3Rs EDA</vt:lpstr>
      <vt:lpstr>Our Experiment</vt:lpstr>
      <vt:lpstr>Our beliefs about the experiment</vt:lpstr>
      <vt:lpstr>Causal Relationships</vt:lpstr>
      <vt:lpstr>Effect of drug A</vt:lpstr>
      <vt:lpstr>“control” vs “treatment”</vt:lpstr>
      <vt:lpstr>Assignment of individuals to groups</vt:lpstr>
      <vt:lpstr>EDA Diagrams</vt:lpstr>
      <vt:lpstr>Live Demo: NC3Rs EDA</vt:lpstr>
      <vt:lpstr>Summary</vt:lpstr>
      <vt:lpstr>Cause and Effect</vt:lpstr>
      <vt:lpstr>Sample size and measurement</vt:lpstr>
      <vt:lpstr>Power calculations</vt:lpstr>
      <vt:lpstr>NC3Rs EDA</vt:lpstr>
      <vt:lpstr>Final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Leighton Pritchard</dc:creator>
  <cp:lastModifiedBy>Leighton Pritchard</cp:lastModifiedBy>
  <cp:revision>45</cp:revision>
  <dcterms:created xsi:type="dcterms:W3CDTF">2024-11-24T15:23:13Z</dcterms:created>
  <dcterms:modified xsi:type="dcterms:W3CDTF">2024-11-24T20:06:31Z</dcterms:modified>
</cp:coreProperties>
</file>